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customXml/itemProps2.xml" ContentType="application/vnd.openxmlformats-officedocument.customXmlProperti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8" r:id="rId22"/>
    <p:sldId id="279" r:id="rId23"/>
    <p:sldId id="281" r:id="rId24"/>
    <p:sldId id="294" r:id="rId25"/>
    <p:sldId id="280" r:id="rId26"/>
    <p:sldId id="282" r:id="rId27"/>
    <p:sldId id="29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301" r:id="rId37"/>
    <p:sldId id="302" r:id="rId38"/>
    <p:sldId id="290" r:id="rId39"/>
    <p:sldId id="299" r:id="rId40"/>
    <p:sldId id="297" r:id="rId41"/>
    <p:sldId id="298" r:id="rId42"/>
  </p:sldIdLst>
  <p:sldSz cx="9144000" cy="6858000" type="screen4x3"/>
  <p:notesSz cx="6858000" cy="9144000"/>
  <p:kinsoku lang="ja-JP" invalStChars="" invalEndChars="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bg1"/>
    </p:penClr>
  </p:showPr>
  <p:clrMru>
    <a:srgbClr val="551323"/>
    <a:srgbClr val="FC01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02" autoAdjust="0"/>
    <p:restoredTop sz="65111" autoAdjust="0"/>
  </p:normalViewPr>
  <p:slideViewPr>
    <p:cSldViewPr snapToGrid="0">
      <p:cViewPr varScale="1">
        <p:scale>
          <a:sx n="113" d="100"/>
          <a:sy n="113" d="100"/>
        </p:scale>
        <p:origin x="-126" y="-126"/>
      </p:cViewPr>
      <p:guideLst>
        <p:guide orient="horz" pos="522"/>
        <p:guide orient="horz" pos="828"/>
        <p:guide orient="horz" pos="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9688" y="8750300"/>
            <a:ext cx="3984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4E7B26BD-038B-4930-A9C8-DBA384999D4C}" type="slidenum">
              <a:rPr lang="en-US" sz="1400">
                <a:latin typeface="Arial" charset="0"/>
              </a:rPr>
              <a:pPr algn="r" eaLnBrk="0" hangingPunct="0"/>
              <a:t>‹#›</a:t>
            </a:fld>
            <a:endParaRPr lang="en-US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9688" y="8750300"/>
            <a:ext cx="3984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653CC663-0289-4571-9109-E3505AD0033E}" type="slidenum">
              <a:rPr lang="en-US" sz="1400">
                <a:latin typeface="Arial" charset="0"/>
              </a:rPr>
              <a:pPr algn="r" eaLnBrk="0" hangingPunct="0"/>
              <a:t>‹#›</a:t>
            </a:fld>
            <a:endParaRPr lang="en-US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4419600"/>
            <a:ext cx="5029200" cy="41148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686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BB97-FACF-470B-9F25-7BDA78C74E9E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27BD-976A-43C8-A90E-997B91BE8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BB97-FACF-470B-9F25-7BDA78C74E9E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27BD-976A-43C8-A90E-997B91BE8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BB97-FACF-470B-9F25-7BDA78C74E9E}" type="datetimeFigureOut">
              <a:rPr lang="en-US" smtClean="0"/>
              <a:pPr/>
              <a:t>4/21/2011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27BD-976A-43C8-A90E-997B91BE82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766950" y="1709050"/>
            <a:ext cx="7607300" cy="4114800"/>
          </a:xfrm>
          <a:noFill/>
          <a:ln/>
        </p:spPr>
        <p:txBody>
          <a:bodyPr/>
          <a:lstStyle/>
          <a:p>
            <a:pPr algn="ctr" eaLnBrk="0" hangingPunct="0">
              <a:buFont typeface="Monotype Sorts" pitchFamily="2" charset="2"/>
              <a:buNone/>
            </a:pPr>
            <a:r>
              <a:rPr lang="en-US" sz="4400" b="1" dirty="0" smtClean="0"/>
              <a:t>LEAD</a:t>
            </a:r>
            <a:endParaRPr lang="en-US" sz="4400" b="1" dirty="0"/>
          </a:p>
          <a:p>
            <a:pPr algn="ctr" eaLnBrk="0" hangingPunct="0">
              <a:buFont typeface="Monotype Sorts" pitchFamily="2" charset="2"/>
              <a:buNone/>
            </a:pPr>
            <a:r>
              <a:rPr lang="en-US" sz="4400" b="1" dirty="0"/>
              <a:t>OCCUPATIONAL EXPOSURE</a:t>
            </a:r>
          </a:p>
          <a:p>
            <a:pPr algn="ctr" eaLnBrk="0" hangingPunct="0">
              <a:buFont typeface="Monotype Sorts" pitchFamily="2" charset="2"/>
              <a:buNone/>
            </a:pPr>
            <a:r>
              <a:rPr lang="en-US" b="1" dirty="0" smtClean="0"/>
              <a:t>29 </a:t>
            </a:r>
            <a:r>
              <a:rPr lang="en-US" b="1" dirty="0"/>
              <a:t>CFR </a:t>
            </a:r>
            <a:r>
              <a:rPr lang="en-US" b="1" dirty="0" smtClean="0"/>
              <a:t>1910.1025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323667" y="6214533"/>
            <a:ext cx="139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PP-59-001-0411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275"/>
            <a:ext cx="7772400" cy="8382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 smtClean="0"/>
              <a:t>Exposure </a:t>
            </a:r>
            <a:r>
              <a:rPr lang="en-US" b="1" dirty="0"/>
              <a:t>Monitoring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05800" cy="51054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Employee notification </a:t>
            </a:r>
            <a:r>
              <a:rPr lang="en-US" dirty="0"/>
              <a:t>- must be notified in writing of </a:t>
            </a:r>
            <a:r>
              <a:rPr lang="en-US" b="1" i="1" dirty="0"/>
              <a:t>air monitoring results </a:t>
            </a:r>
            <a:r>
              <a:rPr lang="en-US" dirty="0"/>
              <a:t>(&amp; corrective actions) within 5 days of receipt</a:t>
            </a:r>
            <a:endParaRPr lang="en-US" b="1" i="1" dirty="0"/>
          </a:p>
          <a:p>
            <a:pPr eaLnBrk="0" hangingPunct="0"/>
            <a:r>
              <a:rPr lang="en-US" dirty="0"/>
              <a:t>Results - exposure over AL but below PEL- monitor </a:t>
            </a:r>
            <a:r>
              <a:rPr lang="en-US" b="1" i="1" dirty="0"/>
              <a:t>every 6 months</a:t>
            </a:r>
          </a:p>
          <a:p>
            <a:pPr eaLnBrk="0" hangingPunct="0"/>
            <a:r>
              <a:rPr lang="en-US" dirty="0"/>
              <a:t>Exposed</a:t>
            </a:r>
            <a:r>
              <a:rPr lang="en-US" b="1" dirty="0"/>
              <a:t> over the </a:t>
            </a:r>
            <a:r>
              <a:rPr lang="en-US" b="1" dirty="0" smtClean="0"/>
              <a:t>PEL </a:t>
            </a:r>
            <a:r>
              <a:rPr lang="en-US" dirty="0" smtClean="0"/>
              <a:t>- </a:t>
            </a:r>
            <a:r>
              <a:rPr lang="en-US" dirty="0"/>
              <a:t>repeat air monitoring </a:t>
            </a:r>
            <a:r>
              <a:rPr lang="en-US" b="1" i="1" dirty="0"/>
              <a:t>every 3 months</a:t>
            </a:r>
          </a:p>
          <a:p>
            <a:pPr eaLnBrk="0" hangingPunct="0"/>
            <a:r>
              <a:rPr lang="en-US" dirty="0"/>
              <a:t>Stop monitoring -  if 2 consecutive measurements</a:t>
            </a:r>
            <a:r>
              <a:rPr lang="en-US" b="1" i="1" dirty="0"/>
              <a:t>, </a:t>
            </a:r>
            <a:r>
              <a:rPr lang="en-US" i="1" dirty="0"/>
              <a:t>(</a:t>
            </a:r>
            <a:r>
              <a:rPr lang="en-US" dirty="0"/>
              <a:t>taken 2 weeks apart</a:t>
            </a:r>
            <a:r>
              <a:rPr lang="en-US" i="1" dirty="0"/>
              <a:t>) </a:t>
            </a:r>
            <a:r>
              <a:rPr lang="en-US" b="1" i="1" dirty="0"/>
              <a:t>are below </a:t>
            </a:r>
            <a:r>
              <a:rPr lang="en-US" b="1" i="1" dirty="0" smtClean="0"/>
              <a:t>AL</a:t>
            </a:r>
            <a:endParaRPr lang="en-US" b="1" i="1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6513"/>
            <a:ext cx="8229600" cy="792162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 smtClean="0"/>
              <a:t>Exposure </a:t>
            </a:r>
            <a:r>
              <a:rPr lang="en-US" b="1" dirty="0"/>
              <a:t>Monitoring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91244"/>
            <a:ext cx="7772400" cy="45720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Additional monitoring required when:</a:t>
            </a:r>
          </a:p>
          <a:p>
            <a:pPr lvl="1"/>
            <a:r>
              <a:rPr lang="en-US" dirty="0"/>
              <a:t>Production, process, personnel change -  resulting in new or additional </a:t>
            </a:r>
            <a:r>
              <a:rPr lang="en-US" dirty="0" err="1"/>
              <a:t>Pb</a:t>
            </a:r>
            <a:r>
              <a:rPr lang="en-US" dirty="0"/>
              <a:t> exposure</a:t>
            </a:r>
          </a:p>
          <a:p>
            <a:r>
              <a:rPr lang="en-US" dirty="0"/>
              <a:t>Accuracy of measurement</a:t>
            </a:r>
          </a:p>
          <a:p>
            <a:pPr lvl="1"/>
            <a:r>
              <a:rPr lang="en-US" dirty="0"/>
              <a:t>of not less than +/- 20% for airborne conc. equal to or greater than 30 </a:t>
            </a:r>
            <a:r>
              <a:rPr lang="en-US" dirty="0" err="1"/>
              <a:t>ug</a:t>
            </a:r>
            <a:r>
              <a:rPr lang="en-US" dirty="0"/>
              <a:t>/m</a:t>
            </a:r>
            <a:r>
              <a:rPr lang="en-US" baseline="30000" dirty="0"/>
              <a:t>3</a:t>
            </a:r>
            <a:r>
              <a:rPr lang="en-US" dirty="0"/>
              <a:t>  (AL)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Methods of Compliance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Paragraph (e)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343400"/>
          </a:xfrm>
          <a:noFill/>
          <a:ln/>
        </p:spPr>
        <p:txBody>
          <a:bodyPr/>
          <a:lstStyle/>
          <a:p>
            <a:pPr eaLnBrk="0" hangingPunct="0"/>
            <a:r>
              <a:rPr lang="en-US" sz="2800" b="1" dirty="0"/>
              <a:t>Engineering and Work Practice Controls -</a:t>
            </a:r>
            <a:r>
              <a:rPr lang="en-US" sz="2800" dirty="0"/>
              <a:t>required when employee exposed to lead </a:t>
            </a:r>
            <a:r>
              <a:rPr lang="en-US" sz="2800" b="1" i="1" dirty="0"/>
              <a:t>above PEL </a:t>
            </a:r>
            <a:r>
              <a:rPr lang="en-US" sz="2800" dirty="0"/>
              <a:t>for </a:t>
            </a:r>
            <a:r>
              <a:rPr lang="en-US" sz="2800" b="1" dirty="0"/>
              <a:t>&gt;</a:t>
            </a:r>
            <a:r>
              <a:rPr lang="en-US" sz="2800" b="1" i="1" dirty="0"/>
              <a:t> 30 days per year</a:t>
            </a:r>
          </a:p>
          <a:p>
            <a:pPr eaLnBrk="0" hangingPunct="0"/>
            <a:r>
              <a:rPr lang="en-US" sz="2800" b="1" dirty="0"/>
              <a:t>Mechanical ventilation</a:t>
            </a:r>
          </a:p>
          <a:p>
            <a:pPr eaLnBrk="0" hangingPunct="0"/>
            <a:r>
              <a:rPr lang="en-US" sz="2800" b="1" dirty="0"/>
              <a:t>Glove box, Sandblast Booths  </a:t>
            </a:r>
          </a:p>
          <a:p>
            <a:pPr eaLnBrk="0" hangingPunct="0"/>
            <a:r>
              <a:rPr lang="en-US" sz="2800" b="1" dirty="0"/>
              <a:t>Administrative Controls </a:t>
            </a:r>
            <a:r>
              <a:rPr lang="en-US" sz="2800" dirty="0"/>
              <a:t>-</a:t>
            </a:r>
            <a:r>
              <a:rPr lang="en-US" sz="2800" b="1" dirty="0"/>
              <a:t> </a:t>
            </a:r>
            <a:r>
              <a:rPr lang="en-US" sz="2800" dirty="0"/>
              <a:t>such as</a:t>
            </a:r>
            <a:r>
              <a:rPr lang="en-US" sz="2800" b="1" i="1" dirty="0"/>
              <a:t> job rotation </a:t>
            </a:r>
            <a:r>
              <a:rPr lang="en-US" sz="2800" dirty="0"/>
              <a:t>or</a:t>
            </a:r>
            <a:r>
              <a:rPr lang="en-US" sz="2800" b="1" i="1" dirty="0"/>
              <a:t> </a:t>
            </a:r>
            <a:r>
              <a:rPr lang="en-US" sz="2800" b="1" i="1" dirty="0" err="1"/>
              <a:t>workshift</a:t>
            </a:r>
            <a:r>
              <a:rPr lang="en-US" sz="2800" b="1" i="1" dirty="0"/>
              <a:t> limits </a:t>
            </a:r>
            <a:r>
              <a:rPr lang="en-US" sz="2800" dirty="0"/>
              <a:t>are permissible</a:t>
            </a:r>
          </a:p>
          <a:p>
            <a:pPr eaLnBrk="0" hangingPunct="0"/>
            <a:r>
              <a:rPr lang="en-US" sz="2800" b="1" dirty="0"/>
              <a:t>Written Compliance Program </a:t>
            </a:r>
            <a:r>
              <a:rPr lang="en-US" sz="2800" dirty="0"/>
              <a:t>- must be established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9558" y="1246054"/>
            <a:ext cx="1875642" cy="16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sz="4000" b="1" dirty="0"/>
              <a:t>Respiratory Protection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Paragraph (f)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196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Respirators:</a:t>
            </a:r>
          </a:p>
          <a:p>
            <a:pPr eaLnBrk="0" hangingPunct="0"/>
            <a:r>
              <a:rPr lang="en-US" dirty="0"/>
              <a:t>When are they </a:t>
            </a:r>
            <a:r>
              <a:rPr lang="en-US" b="1" i="1" dirty="0"/>
              <a:t>required</a:t>
            </a:r>
            <a:r>
              <a:rPr lang="en-US" dirty="0"/>
              <a:t>?</a:t>
            </a:r>
          </a:p>
          <a:p>
            <a:pPr eaLnBrk="0" hangingPunct="0"/>
            <a:r>
              <a:rPr lang="en-US" dirty="0"/>
              <a:t>Your exposure to lead is</a:t>
            </a:r>
            <a:r>
              <a:rPr lang="en-US" b="1" i="1" dirty="0"/>
              <a:t> not </a:t>
            </a:r>
            <a:r>
              <a:rPr lang="en-US" dirty="0"/>
              <a:t>controlled below the PEL</a:t>
            </a:r>
            <a:r>
              <a:rPr lang="en-US" b="1" i="1" dirty="0"/>
              <a:t> by other means</a:t>
            </a:r>
          </a:p>
          <a:p>
            <a:pPr eaLnBrk="0" hangingPunct="0"/>
            <a:r>
              <a:rPr lang="en-US" dirty="0"/>
              <a:t>Whenever you </a:t>
            </a:r>
            <a:r>
              <a:rPr lang="en-US" b="1" i="1" dirty="0"/>
              <a:t>request </a:t>
            </a:r>
            <a:r>
              <a:rPr lang="en-US" dirty="0"/>
              <a:t>one</a:t>
            </a:r>
          </a:p>
          <a:p>
            <a:pPr eaLnBrk="0" hangingPunct="0"/>
            <a:r>
              <a:rPr lang="en-US" dirty="0"/>
              <a:t>Medical advice </a:t>
            </a:r>
          </a:p>
          <a:p>
            <a:pPr eaLnBrk="0" hangingPunct="0"/>
            <a:r>
              <a:rPr lang="en-US" dirty="0"/>
              <a:t>Concern about </a:t>
            </a:r>
            <a:r>
              <a:rPr lang="en-US" b="1" i="1" dirty="0"/>
              <a:t>adverse reproductive </a:t>
            </a:r>
            <a:r>
              <a:rPr lang="en-US" b="1" dirty="0"/>
              <a:t>effects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b="1" dirty="0" smtClean="0"/>
              <a:t>Respiratory </a:t>
            </a:r>
            <a:r>
              <a:rPr lang="en-US" b="1" dirty="0"/>
              <a:t>Protection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20700" y="2105891"/>
            <a:ext cx="7772400" cy="4246418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sz="3200" b="1" i="1" dirty="0"/>
              <a:t>No cost </a:t>
            </a:r>
            <a:r>
              <a:rPr lang="en-US" sz="3200" dirty="0"/>
              <a:t>to employee</a:t>
            </a:r>
          </a:p>
          <a:p>
            <a:pPr eaLnBrk="0" hangingPunct="0"/>
            <a:r>
              <a:rPr lang="en-US" sz="3200" dirty="0"/>
              <a:t>Can obtain a PAPR </a:t>
            </a:r>
            <a:r>
              <a:rPr lang="en-US" sz="3200" b="1" i="1" dirty="0"/>
              <a:t>on request</a:t>
            </a:r>
            <a:endParaRPr lang="en-US" sz="3200" dirty="0"/>
          </a:p>
          <a:p>
            <a:pPr eaLnBrk="0" hangingPunct="0"/>
            <a:r>
              <a:rPr lang="en-US" sz="3200" b="1" dirty="0"/>
              <a:t>Respiratory Protection Program </a:t>
            </a:r>
            <a:r>
              <a:rPr lang="en-US" sz="3200" dirty="0"/>
              <a:t>required - must include procedures for </a:t>
            </a:r>
            <a:r>
              <a:rPr lang="en-US" sz="3200" b="1" i="1" dirty="0"/>
              <a:t>proper selection, cleaning, storage, maintenance</a:t>
            </a:r>
          </a:p>
          <a:p>
            <a:pPr eaLnBrk="0" hangingPunct="0"/>
            <a:r>
              <a:rPr lang="en-US" sz="3200" dirty="0"/>
              <a:t>Qualitative/Quantitative fit tests- required every 6 months</a:t>
            </a:r>
          </a:p>
        </p:txBody>
      </p:sp>
      <p:pic>
        <p:nvPicPr>
          <p:cNvPr id="3072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6324" y="1022350"/>
            <a:ext cx="2618216" cy="193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140338"/>
            <a:ext cx="7600950" cy="10668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Protective Work Clothing &amp; Equipment </a:t>
            </a:r>
            <a:r>
              <a:rPr lang="en-US" sz="2800" dirty="0"/>
              <a:t>Paragraph (g)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61604" y="2077192"/>
            <a:ext cx="8020792" cy="39624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Coveralls or similar full-body work clothing </a:t>
            </a:r>
            <a:r>
              <a:rPr lang="en-US" dirty="0"/>
              <a:t>- required for employees </a:t>
            </a:r>
            <a:r>
              <a:rPr lang="en-US" sz="3200" b="1" i="1" dirty="0"/>
              <a:t>exposed above the PEL</a:t>
            </a:r>
            <a:endParaRPr lang="en-US" dirty="0"/>
          </a:p>
          <a:p>
            <a:pPr eaLnBrk="0" hangingPunct="0"/>
            <a:r>
              <a:rPr lang="en-US" dirty="0"/>
              <a:t>may include gloves, shoes, goggles, face shields, hats</a:t>
            </a:r>
          </a:p>
          <a:p>
            <a:pPr eaLnBrk="0" hangingPunct="0"/>
            <a:r>
              <a:rPr lang="en-US" dirty="0"/>
              <a:t>provide</a:t>
            </a:r>
            <a:r>
              <a:rPr lang="en-US" i="1" dirty="0"/>
              <a:t> </a:t>
            </a:r>
            <a:r>
              <a:rPr lang="en-US" b="1" i="1" dirty="0"/>
              <a:t>clean, dry protective clothing weekly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6000"/>
            <a:ext cx="7772400" cy="11430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Protective Work Clothing &amp; Equipment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1037"/>
            <a:ext cx="8229600" cy="4525963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Exposures &gt; 200ug/m</a:t>
            </a:r>
            <a:r>
              <a:rPr lang="en-US" baseline="30000" dirty="0"/>
              <a:t>3 </a:t>
            </a:r>
            <a:r>
              <a:rPr lang="en-US" dirty="0"/>
              <a:t>-</a:t>
            </a:r>
            <a:r>
              <a:rPr lang="en-US" b="1" i="1" dirty="0"/>
              <a:t>  provide clothing daily</a:t>
            </a:r>
          </a:p>
          <a:p>
            <a:pPr eaLnBrk="0" hangingPunct="0"/>
            <a:r>
              <a:rPr lang="en-US" dirty="0"/>
              <a:t>Employer provides:</a:t>
            </a:r>
          </a:p>
          <a:p>
            <a:pPr eaLnBrk="0" hangingPunct="0"/>
            <a:r>
              <a:rPr lang="en-US" b="1" i="1" dirty="0"/>
              <a:t>equipment</a:t>
            </a:r>
          </a:p>
          <a:p>
            <a:pPr eaLnBrk="0" hangingPunct="0"/>
            <a:r>
              <a:rPr lang="en-US" b="1" i="1" dirty="0"/>
              <a:t>repairs</a:t>
            </a:r>
          </a:p>
          <a:p>
            <a:pPr eaLnBrk="0" hangingPunct="0"/>
            <a:r>
              <a:rPr lang="en-US" b="1" i="1" dirty="0"/>
              <a:t>replacement</a:t>
            </a:r>
          </a:p>
          <a:p>
            <a:pPr eaLnBrk="0" hangingPunct="0"/>
            <a:r>
              <a:rPr lang="en-US" b="1" i="1" dirty="0"/>
              <a:t>cleaning, laundering, disposal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2238"/>
            <a:ext cx="7772400" cy="11430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Protective Work Clothing &amp; Equipment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77900" y="1587500"/>
            <a:ext cx="7188200" cy="45720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Contaminated work clothing</a:t>
            </a:r>
            <a:r>
              <a:rPr lang="en-US" dirty="0"/>
              <a:t>:</a:t>
            </a:r>
          </a:p>
          <a:p>
            <a:pPr eaLnBrk="0" hangingPunct="0"/>
            <a:r>
              <a:rPr lang="en-US" dirty="0"/>
              <a:t>remove in </a:t>
            </a:r>
            <a:r>
              <a:rPr lang="en-US" b="1" i="1" dirty="0"/>
              <a:t>change rooms only</a:t>
            </a:r>
            <a:endParaRPr lang="en-US" dirty="0"/>
          </a:p>
          <a:p>
            <a:pPr eaLnBrk="0" hangingPunct="0"/>
            <a:r>
              <a:rPr lang="en-US" dirty="0"/>
              <a:t>don’t wear home</a:t>
            </a:r>
          </a:p>
          <a:p>
            <a:pPr eaLnBrk="0" hangingPunct="0"/>
            <a:r>
              <a:rPr lang="en-US" dirty="0"/>
              <a:t>clothing to be cleaned, laundered, or disposed of -  place in </a:t>
            </a:r>
            <a:r>
              <a:rPr lang="en-US" b="1" i="1" dirty="0"/>
              <a:t>closed </a:t>
            </a:r>
            <a:r>
              <a:rPr lang="en-US" b="1" dirty="0"/>
              <a:t>containers </a:t>
            </a:r>
            <a:r>
              <a:rPr lang="en-US" dirty="0"/>
              <a:t>in change rooms</a:t>
            </a: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8388"/>
            <a:ext cx="8229600" cy="792162"/>
          </a:xfrm>
          <a:noFill/>
          <a:ln/>
        </p:spPr>
        <p:txBody>
          <a:bodyPr>
            <a:noAutofit/>
          </a:bodyPr>
          <a:lstStyle/>
          <a:p>
            <a:pPr eaLnBrk="0" hangingPunct="0"/>
            <a:r>
              <a:rPr lang="en-US" sz="4000" b="1" dirty="0"/>
              <a:t>Housekeeping</a:t>
            </a:r>
            <a:br>
              <a:rPr lang="en-US" sz="4000" b="1" dirty="0"/>
            </a:br>
            <a:r>
              <a:rPr lang="en-US" sz="2800" dirty="0"/>
              <a:t>Paragraph (h)</a:t>
            </a:r>
            <a:endParaRPr lang="en-US" sz="32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41500"/>
            <a:ext cx="7772400" cy="41148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Establish a</a:t>
            </a:r>
            <a:r>
              <a:rPr lang="en-US" b="1" dirty="0"/>
              <a:t> </a:t>
            </a:r>
            <a:r>
              <a:rPr lang="en-US" sz="3200" b="1" dirty="0"/>
              <a:t>Housekeeping Program</a:t>
            </a:r>
            <a:r>
              <a:rPr lang="en-US" sz="2400" b="1" dirty="0"/>
              <a:t> </a:t>
            </a:r>
            <a:endParaRPr lang="en-US" b="1" dirty="0"/>
          </a:p>
          <a:p>
            <a:pPr eaLnBrk="0" hangingPunct="0"/>
            <a:r>
              <a:rPr lang="en-US" dirty="0"/>
              <a:t>Compressed air - </a:t>
            </a:r>
            <a:r>
              <a:rPr lang="en-US" b="1" i="1" dirty="0"/>
              <a:t>Prohibited!</a:t>
            </a:r>
          </a:p>
          <a:p>
            <a:pPr eaLnBrk="0" hangingPunct="0"/>
            <a:r>
              <a:rPr lang="en-US" b="1" i="1" dirty="0"/>
              <a:t>HEPA filter vacuum </a:t>
            </a:r>
            <a:r>
              <a:rPr lang="en-US" dirty="0"/>
              <a:t>- should be used</a:t>
            </a:r>
          </a:p>
          <a:p>
            <a:pPr eaLnBrk="0" hangingPunct="0"/>
            <a:r>
              <a:rPr lang="en-US" dirty="0"/>
              <a:t>Dry or wet sweeping, shoveling, brushing</a:t>
            </a:r>
            <a:r>
              <a:rPr lang="en-US" b="1" i="1" dirty="0"/>
              <a:t> prohibited </a:t>
            </a:r>
            <a:endParaRPr lang="en-US" dirty="0"/>
          </a:p>
          <a:p>
            <a:pPr eaLnBrk="0" hangingPunct="0"/>
            <a:endParaRPr lang="en-US" dirty="0"/>
          </a:p>
        </p:txBody>
      </p:sp>
      <p:pic>
        <p:nvPicPr>
          <p:cNvPr id="3891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8292" y="3159262"/>
            <a:ext cx="2612571" cy="326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00200"/>
            <a:ext cx="7848600" cy="11430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Hygiene Facilities &amp; Practices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/>
              <a:t>Paragraph </a:t>
            </a:r>
            <a:r>
              <a:rPr lang="en-US" sz="2800" dirty="0"/>
              <a:t>(</a:t>
            </a:r>
            <a:r>
              <a:rPr lang="en-US" sz="2800" dirty="0" err="1"/>
              <a:t>i</a:t>
            </a:r>
            <a:r>
              <a:rPr lang="en-US" sz="2800" dirty="0"/>
              <a:t>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33450" y="1586346"/>
            <a:ext cx="6970650" cy="4941454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sz="3200" b="1" dirty="0"/>
              <a:t>Provide</a:t>
            </a:r>
            <a:r>
              <a:rPr lang="en-US" dirty="0"/>
              <a:t> change rooms, showers, and filtered air lunch rooms for workers exposed above PEL </a:t>
            </a:r>
          </a:p>
          <a:p>
            <a:pPr eaLnBrk="0" hangingPunct="0"/>
            <a:r>
              <a:rPr lang="en-US" dirty="0"/>
              <a:t>No</a:t>
            </a:r>
            <a:r>
              <a:rPr lang="en-US" sz="2200" b="1" i="1" dirty="0"/>
              <a:t> </a:t>
            </a:r>
            <a:r>
              <a:rPr lang="en-US" dirty="0"/>
              <a:t>eating, drinking, applying cosmetics  or smoking in work area (only in above)</a:t>
            </a:r>
          </a:p>
          <a:p>
            <a:pPr eaLnBrk="0" hangingPunct="0"/>
            <a:r>
              <a:rPr lang="en-US" b="1" i="1" dirty="0"/>
              <a:t>Wash hands and face </a:t>
            </a:r>
            <a:r>
              <a:rPr lang="en-US" dirty="0"/>
              <a:t>prior to eating and smoking</a:t>
            </a:r>
          </a:p>
          <a:p>
            <a:pPr eaLnBrk="0" hangingPunct="0"/>
            <a:r>
              <a:rPr lang="en-US" b="1" i="1" dirty="0"/>
              <a:t>Change rooms </a:t>
            </a:r>
            <a:r>
              <a:rPr lang="en-US" dirty="0"/>
              <a:t>- separate storage for protective / street clothing</a:t>
            </a:r>
          </a:p>
        </p:txBody>
      </p:sp>
      <p:pic>
        <p:nvPicPr>
          <p:cNvPr id="4096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64882" y="3422020"/>
            <a:ext cx="2289112" cy="285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pPr eaLnBrk="0" hangingPunct="0"/>
            <a:r>
              <a:rPr lang="en-US" b="1" dirty="0"/>
              <a:t>Chronology of Lead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Rulemaking 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676400"/>
            <a:ext cx="8153400" cy="4800600"/>
          </a:xfrm>
          <a:noFill/>
          <a:ln/>
        </p:spPr>
        <p:txBody>
          <a:bodyPr/>
          <a:lstStyle/>
          <a:p>
            <a:pPr eaLnBrk="0" hangingPunct="0"/>
            <a:r>
              <a:rPr lang="en-US" sz="2800" dirty="0"/>
              <a:t>In 1978, OSHA issued </a:t>
            </a:r>
            <a:r>
              <a:rPr lang="en-US" sz="2800" b="1" i="1" dirty="0"/>
              <a:t>Lead Standard for General Industry (29 CFR 1910.1025 “Lead</a:t>
            </a:r>
            <a:r>
              <a:rPr lang="en-US" sz="2800" b="1" i="1" dirty="0" smtClean="0"/>
              <a:t>”)</a:t>
            </a:r>
            <a:endParaRPr lang="en-US" sz="2000" i="1" dirty="0"/>
          </a:p>
          <a:p>
            <a:pPr eaLnBrk="0" hangingPunct="0"/>
            <a:r>
              <a:rPr lang="en-US" sz="2800" dirty="0"/>
              <a:t>In 1993, OSHA issued </a:t>
            </a:r>
            <a:r>
              <a:rPr lang="en-US" sz="2800" i="1" dirty="0"/>
              <a:t>“</a:t>
            </a:r>
            <a:r>
              <a:rPr lang="en-US" sz="2800" b="1" i="1" dirty="0"/>
              <a:t>Lead Exposure in Construction; Interim Final Rule”(29 CFR 1926.62)</a:t>
            </a:r>
          </a:p>
          <a:p>
            <a:pPr eaLnBrk="0" hangingPunct="0"/>
            <a:r>
              <a:rPr lang="en-US" sz="2800" dirty="0"/>
              <a:t>Extended same protection provided by General Industry Standard to construction workers</a:t>
            </a:r>
          </a:p>
          <a:p>
            <a:pPr eaLnBrk="0" hangingPunct="0"/>
            <a:r>
              <a:rPr lang="en-US" sz="2800" dirty="0"/>
              <a:t>Standards are very similar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Hygiene Facilities &amp; Practices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93273"/>
            <a:ext cx="7772400" cy="44958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Lunchrooms/break areas must be </a:t>
            </a:r>
            <a:r>
              <a:rPr lang="en-US" b="1" i="1" dirty="0"/>
              <a:t>separate from work areas</a:t>
            </a:r>
            <a:endParaRPr lang="en-US" dirty="0"/>
          </a:p>
          <a:p>
            <a:pPr eaLnBrk="0" hangingPunct="0"/>
            <a:r>
              <a:rPr lang="en-US" dirty="0"/>
              <a:t>Employees entering lunchroom/break area must </a:t>
            </a:r>
            <a:r>
              <a:rPr lang="en-US" b="1" i="1" dirty="0"/>
              <a:t>remove surface lead dust </a:t>
            </a:r>
            <a:r>
              <a:rPr lang="en-US" dirty="0"/>
              <a:t>from protective clothing prior to entrance</a:t>
            </a:r>
          </a:p>
          <a:p>
            <a:pPr eaLnBrk="0" hangingPunct="0"/>
            <a:r>
              <a:rPr lang="en-US" dirty="0"/>
              <a:t>After</a:t>
            </a:r>
            <a:r>
              <a:rPr lang="en-US" b="1" i="1" dirty="0"/>
              <a:t> showering</a:t>
            </a:r>
            <a:r>
              <a:rPr lang="en-US" dirty="0"/>
              <a:t> - no clothing/ equipment worn during shift may be worn home</a:t>
            </a:r>
          </a:p>
        </p:txBody>
      </p:sp>
      <p:pic>
        <p:nvPicPr>
          <p:cNvPr id="4301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564" y="4523771"/>
            <a:ext cx="2793670" cy="209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sz="4000" b="1" dirty="0"/>
              <a:t>Medical Surveillance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dirty="0"/>
              <a:t>Paragraph (j)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01700" y="1769424"/>
            <a:ext cx="7340600" cy="43434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dirty="0"/>
              <a:t>Required for all employees </a:t>
            </a:r>
            <a:r>
              <a:rPr lang="en-US" i="1" dirty="0"/>
              <a:t>- </a:t>
            </a:r>
            <a:r>
              <a:rPr lang="en-US" dirty="0"/>
              <a:t>exposed to lead </a:t>
            </a:r>
            <a:r>
              <a:rPr lang="en-US" b="1" i="1" dirty="0"/>
              <a:t>at or above action level </a:t>
            </a:r>
            <a:r>
              <a:rPr lang="en-US" dirty="0"/>
              <a:t>for </a:t>
            </a:r>
            <a:r>
              <a:rPr lang="en-US" b="1" i="1" dirty="0"/>
              <a:t>30 or more days </a:t>
            </a:r>
            <a:r>
              <a:rPr lang="en-US" dirty="0"/>
              <a:t>per year</a:t>
            </a:r>
          </a:p>
          <a:p>
            <a:pPr eaLnBrk="0" hangingPunct="0"/>
            <a:r>
              <a:rPr lang="en-US" b="1" i="1" dirty="0"/>
              <a:t>No cost </a:t>
            </a:r>
            <a:r>
              <a:rPr lang="en-US" dirty="0"/>
              <a:t>to employee</a:t>
            </a:r>
          </a:p>
          <a:p>
            <a:pPr eaLnBrk="0" hangingPunct="0"/>
            <a:r>
              <a:rPr lang="en-US" dirty="0"/>
              <a:t>Medical surveillance</a:t>
            </a:r>
            <a:r>
              <a:rPr lang="en-US" b="1" dirty="0"/>
              <a:t>:  2 parts</a:t>
            </a:r>
          </a:p>
          <a:p>
            <a:pPr eaLnBrk="0" hangingPunct="0"/>
            <a:r>
              <a:rPr lang="en-US" b="1" dirty="0"/>
              <a:t>Medical examination</a:t>
            </a:r>
          </a:p>
          <a:p>
            <a:pPr eaLnBrk="0" hangingPunct="0"/>
            <a:r>
              <a:rPr lang="en-US" b="1" dirty="0"/>
              <a:t>Biological monitoring- </a:t>
            </a:r>
            <a:r>
              <a:rPr lang="en-US" dirty="0"/>
              <a:t>blood</a:t>
            </a:r>
            <a:r>
              <a:rPr lang="en-US" b="1" dirty="0"/>
              <a:t> </a:t>
            </a:r>
            <a:r>
              <a:rPr lang="en-US" dirty="0"/>
              <a:t>lead (</a:t>
            </a:r>
            <a:r>
              <a:rPr lang="en-US" dirty="0" err="1"/>
              <a:t>PbB</a:t>
            </a:r>
            <a:r>
              <a:rPr lang="en-US" dirty="0"/>
              <a:t>) and zinc </a:t>
            </a:r>
            <a:r>
              <a:rPr lang="en-US" dirty="0" err="1"/>
              <a:t>protoporphyrin</a:t>
            </a:r>
            <a:r>
              <a:rPr lang="en-US" dirty="0"/>
              <a:t> (ZPP)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66344"/>
            <a:ext cx="8229600" cy="792162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 Surveillance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778000"/>
            <a:ext cx="7823200" cy="43815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sz="3200" b="1" dirty="0"/>
              <a:t>Biological monitoring </a:t>
            </a:r>
            <a:r>
              <a:rPr lang="en-US" sz="3200" dirty="0"/>
              <a:t>- required </a:t>
            </a:r>
            <a:r>
              <a:rPr lang="en-US" sz="3200" b="1" i="1" dirty="0"/>
              <a:t>every 6 months </a:t>
            </a:r>
            <a:r>
              <a:rPr lang="en-US" sz="3200" dirty="0"/>
              <a:t>for employees exposed </a:t>
            </a:r>
            <a:r>
              <a:rPr lang="en-US" sz="3200" b="1" i="1" dirty="0"/>
              <a:t>above</a:t>
            </a:r>
            <a:r>
              <a:rPr lang="en-US" sz="3200" dirty="0"/>
              <a:t> action level</a:t>
            </a:r>
          </a:p>
          <a:p>
            <a:pPr eaLnBrk="0" hangingPunct="0"/>
            <a:r>
              <a:rPr lang="en-US" sz="3200" dirty="0"/>
              <a:t>If </a:t>
            </a:r>
            <a:r>
              <a:rPr lang="en-US" sz="3200" dirty="0" err="1"/>
              <a:t>PbBs</a:t>
            </a:r>
            <a:r>
              <a:rPr lang="en-US" sz="3200" dirty="0"/>
              <a:t> &gt; 40 </a:t>
            </a:r>
            <a:r>
              <a:rPr lang="en-US" sz="3200" dirty="0" err="1"/>
              <a:t>ug</a:t>
            </a:r>
            <a:r>
              <a:rPr lang="en-US" sz="3200" dirty="0"/>
              <a:t>/100g:</a:t>
            </a:r>
          </a:p>
          <a:p>
            <a:pPr eaLnBrk="0" hangingPunct="0"/>
            <a:r>
              <a:rPr lang="en-US" sz="3200" dirty="0"/>
              <a:t>monitoring frequency increased to </a:t>
            </a:r>
            <a:r>
              <a:rPr lang="en-US" sz="3200" b="1" i="1" dirty="0"/>
              <a:t>every</a:t>
            </a:r>
            <a:r>
              <a:rPr lang="en-US" sz="3200" dirty="0"/>
              <a:t> </a:t>
            </a:r>
            <a:r>
              <a:rPr lang="en-US" sz="3200" b="1" i="1" dirty="0"/>
              <a:t>2 months</a:t>
            </a:r>
          </a:p>
          <a:p>
            <a:pPr eaLnBrk="0" hangingPunct="0"/>
            <a:r>
              <a:rPr lang="en-US" sz="3200" dirty="0"/>
              <a:t>5 day notification requirement for test results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12075"/>
            <a:ext cx="7696200" cy="11430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 smtClean="0"/>
              <a:t>Medical </a:t>
            </a:r>
            <a:r>
              <a:rPr lang="en-US" b="1" dirty="0"/>
              <a:t>Examinations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sz="3200" b="1" dirty="0"/>
              <a:t>When are medical exams given?   </a:t>
            </a:r>
            <a:r>
              <a:rPr lang="en-US" sz="3200" dirty="0"/>
              <a:t>yearly, if </a:t>
            </a:r>
            <a:r>
              <a:rPr lang="en-US" sz="3200" dirty="0" err="1"/>
              <a:t>PbB</a:t>
            </a:r>
            <a:r>
              <a:rPr lang="en-US" sz="3200" dirty="0"/>
              <a:t> exceeds 40 </a:t>
            </a:r>
            <a:r>
              <a:rPr lang="en-US" sz="3200" dirty="0" err="1"/>
              <a:t>ug</a:t>
            </a:r>
            <a:r>
              <a:rPr lang="en-US" sz="3200" dirty="0"/>
              <a:t>/100g</a:t>
            </a:r>
          </a:p>
          <a:p>
            <a:pPr eaLnBrk="0" hangingPunct="0"/>
            <a:r>
              <a:rPr lang="en-US" sz="3200" dirty="0"/>
              <a:t>employee assigned </a:t>
            </a:r>
            <a:r>
              <a:rPr lang="en-US" sz="3200" b="1" i="1" dirty="0"/>
              <a:t>for first time </a:t>
            </a:r>
            <a:r>
              <a:rPr lang="en-US" sz="3200" dirty="0"/>
              <a:t>to area where lead exceeds AL</a:t>
            </a:r>
          </a:p>
          <a:p>
            <a:pPr eaLnBrk="0" hangingPunct="0"/>
            <a:r>
              <a:rPr lang="en-US" sz="3200" dirty="0"/>
              <a:t>employee experiences symptoms </a:t>
            </a:r>
            <a:r>
              <a:rPr lang="en-US" sz="3200" b="1" i="1" dirty="0"/>
              <a:t>associated with lead poisoning</a:t>
            </a:r>
            <a:endParaRPr lang="en-US" sz="3200" dirty="0"/>
          </a:p>
          <a:p>
            <a:pPr eaLnBrk="0" hangingPunct="0"/>
            <a:r>
              <a:rPr lang="en-US" sz="3200" dirty="0"/>
              <a:t>seek advice related to </a:t>
            </a:r>
            <a:r>
              <a:rPr lang="en-US" sz="3200" b="1" i="1" dirty="0"/>
              <a:t>reproduction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6513"/>
            <a:ext cx="8229600" cy="792162"/>
          </a:xfrm>
          <a:noFill/>
          <a:ln/>
        </p:spPr>
        <p:txBody>
          <a:bodyPr/>
          <a:lstStyle/>
          <a:p>
            <a:r>
              <a:rPr lang="en-US" b="1" dirty="0"/>
              <a:t>Medical Exam Contents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52202" y="1761507"/>
            <a:ext cx="3307278" cy="4525963"/>
          </a:xfrm>
          <a:noFill/>
          <a:ln/>
        </p:spPr>
        <p:txBody>
          <a:bodyPr/>
          <a:lstStyle/>
          <a:p>
            <a:r>
              <a:rPr lang="en-US" dirty="0"/>
              <a:t>work history</a:t>
            </a:r>
          </a:p>
          <a:p>
            <a:r>
              <a:rPr lang="en-US" dirty="0"/>
              <a:t>medical history</a:t>
            </a:r>
          </a:p>
          <a:p>
            <a:r>
              <a:rPr lang="en-US" dirty="0"/>
              <a:t>personal habits</a:t>
            </a:r>
          </a:p>
          <a:p>
            <a:r>
              <a:rPr lang="en-US" dirty="0"/>
              <a:t>physical exam</a:t>
            </a:r>
          </a:p>
          <a:p>
            <a:r>
              <a:rPr lang="en-US" dirty="0"/>
              <a:t>blood pressure</a:t>
            </a:r>
          </a:p>
          <a:p>
            <a:r>
              <a:rPr lang="en-US" dirty="0"/>
              <a:t>blood sample</a:t>
            </a:r>
          </a:p>
          <a:p>
            <a:r>
              <a:rPr lang="en-US" dirty="0"/>
              <a:t>urinalysis</a:t>
            </a:r>
          </a:p>
        </p:txBody>
      </p:sp>
      <p:pic>
        <p:nvPicPr>
          <p:cNvPr id="5120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3512" y="3862449"/>
            <a:ext cx="2078038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2444" y="4496789"/>
            <a:ext cx="22256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6766" y="1714995"/>
            <a:ext cx="255746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Medical Removal Protection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Paragraph </a:t>
            </a:r>
            <a:r>
              <a:rPr lang="en-US" sz="2800" dirty="0"/>
              <a:t>(k)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73332"/>
            <a:ext cx="7772400" cy="3505200"/>
          </a:xfrm>
          <a:noFill/>
          <a:ln/>
        </p:spPr>
        <p:txBody>
          <a:bodyPr>
            <a:normAutofit/>
          </a:bodyPr>
          <a:lstStyle/>
          <a:p>
            <a:pPr eaLnBrk="0" hangingPunct="0">
              <a:spcBef>
                <a:spcPts val="2400"/>
              </a:spcBef>
            </a:pPr>
            <a:r>
              <a:rPr lang="en-US" sz="3200" dirty="0"/>
              <a:t>Employee -  </a:t>
            </a:r>
            <a:r>
              <a:rPr lang="en-US" sz="3200" b="1" i="1" dirty="0"/>
              <a:t>removed from work area </a:t>
            </a:r>
            <a:r>
              <a:rPr lang="en-US" sz="3200" dirty="0"/>
              <a:t>if blood lead level is </a:t>
            </a:r>
            <a:r>
              <a:rPr lang="en-US" sz="3200" b="1" i="1" dirty="0"/>
              <a:t>at or above </a:t>
            </a:r>
            <a:r>
              <a:rPr lang="en-US" sz="3200" b="1" i="1" dirty="0" smtClean="0"/>
              <a:t>50 </a:t>
            </a:r>
            <a:r>
              <a:rPr lang="en-US" sz="3200" b="1" i="1" dirty="0" err="1"/>
              <a:t>ug</a:t>
            </a:r>
            <a:r>
              <a:rPr lang="en-US" sz="3200" b="1" i="1" dirty="0"/>
              <a:t>/100 </a:t>
            </a:r>
            <a:r>
              <a:rPr lang="en-US" sz="3200" b="1" i="1" dirty="0" smtClean="0"/>
              <a:t>g</a:t>
            </a:r>
            <a:endParaRPr lang="en-US" sz="3200" b="1" i="1" dirty="0"/>
          </a:p>
          <a:p>
            <a:pPr eaLnBrk="0" hangingPunct="0">
              <a:spcBef>
                <a:spcPts val="2400"/>
              </a:spcBef>
            </a:pPr>
            <a:r>
              <a:rPr lang="en-US" sz="3200" dirty="0"/>
              <a:t>Return </a:t>
            </a:r>
            <a:r>
              <a:rPr lang="en-US" sz="3200" dirty="0" err="1"/>
              <a:t>PbB</a:t>
            </a:r>
            <a:r>
              <a:rPr lang="en-US" sz="3200" dirty="0"/>
              <a:t> -  at or below 40 </a:t>
            </a:r>
            <a:r>
              <a:rPr lang="en-US" sz="3200" dirty="0" err="1"/>
              <a:t>ug</a:t>
            </a:r>
            <a:r>
              <a:rPr lang="en-US" sz="3200" dirty="0"/>
              <a:t>/100 </a:t>
            </a:r>
            <a:r>
              <a:rPr lang="en-US" sz="3200" dirty="0" smtClean="0"/>
              <a:t>g</a:t>
            </a:r>
            <a:endParaRPr lang="en-US" sz="3200" dirty="0"/>
          </a:p>
          <a:p>
            <a:pPr eaLnBrk="0" hangingPunct="0">
              <a:spcBef>
                <a:spcPts val="2400"/>
              </a:spcBef>
            </a:pPr>
            <a:r>
              <a:rPr lang="en-US" sz="3200" dirty="0"/>
              <a:t>Employee may </a:t>
            </a:r>
            <a:r>
              <a:rPr lang="en-US" sz="3200" b="1" i="1" dirty="0"/>
              <a:t>not</a:t>
            </a:r>
            <a:r>
              <a:rPr lang="en-US" sz="3200" dirty="0"/>
              <a:t> be penalized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0850" y="83150"/>
            <a:ext cx="7772400" cy="12192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Lead Training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Paragraph (l)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91987"/>
            <a:ext cx="7772400" cy="3352800"/>
          </a:xfrm>
          <a:noFill/>
          <a:ln/>
        </p:spPr>
        <p:txBody>
          <a:bodyPr>
            <a:normAutofit/>
          </a:bodyPr>
          <a:lstStyle/>
          <a:p>
            <a:pPr eaLnBrk="0" hangingPunct="0">
              <a:spcBef>
                <a:spcPts val="2400"/>
              </a:spcBef>
            </a:pPr>
            <a:r>
              <a:rPr lang="en-US" sz="3200" b="1" dirty="0"/>
              <a:t>Required</a:t>
            </a:r>
            <a:r>
              <a:rPr lang="en-US" sz="3200" dirty="0"/>
              <a:t> for all employees exposed </a:t>
            </a:r>
            <a:r>
              <a:rPr lang="en-US" sz="3200" b="1" i="1" dirty="0"/>
              <a:t>at or above the action level</a:t>
            </a:r>
            <a:r>
              <a:rPr lang="en-US" sz="3200" i="1" dirty="0"/>
              <a:t> </a:t>
            </a:r>
          </a:p>
          <a:p>
            <a:pPr eaLnBrk="0" hangingPunct="0">
              <a:spcBef>
                <a:spcPts val="2400"/>
              </a:spcBef>
            </a:pPr>
            <a:r>
              <a:rPr lang="en-US" sz="3200" dirty="0"/>
              <a:t>Employees who suffer skin &amp; eye irritations from lead</a:t>
            </a:r>
          </a:p>
          <a:p>
            <a:pPr eaLnBrk="0" hangingPunct="0">
              <a:spcBef>
                <a:spcPts val="2400"/>
              </a:spcBef>
            </a:pPr>
            <a:r>
              <a:rPr lang="en-US" sz="3200" dirty="0"/>
              <a:t>Training required </a:t>
            </a:r>
            <a:r>
              <a:rPr lang="en-US" sz="3200" i="1" dirty="0"/>
              <a:t>least</a:t>
            </a:r>
            <a:r>
              <a:rPr lang="en-US" sz="3200" dirty="0"/>
              <a:t> </a:t>
            </a:r>
            <a:r>
              <a:rPr lang="en-US" sz="3200" b="1" i="1" dirty="0"/>
              <a:t>annually</a:t>
            </a:r>
            <a:r>
              <a:rPr lang="en-US" sz="3200" b="1" dirty="0"/>
              <a:t>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Lead Training Contents 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sz="2800" dirty="0" smtClean="0"/>
              <a:t>Paragraph </a:t>
            </a:r>
            <a:r>
              <a:rPr lang="en-US" sz="2800" dirty="0"/>
              <a:t>(l)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867395" y="1583377"/>
            <a:ext cx="5409210" cy="4525963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sz="3200" dirty="0"/>
              <a:t>Contents of Standard</a:t>
            </a:r>
          </a:p>
          <a:p>
            <a:pPr eaLnBrk="0" hangingPunct="0"/>
            <a:r>
              <a:rPr lang="en-US" sz="3200" dirty="0"/>
              <a:t>Operations of exposure &gt; AL</a:t>
            </a:r>
          </a:p>
          <a:p>
            <a:pPr eaLnBrk="0" hangingPunct="0"/>
            <a:r>
              <a:rPr lang="en-US" sz="3200" dirty="0"/>
              <a:t>Respirators</a:t>
            </a:r>
          </a:p>
          <a:p>
            <a:pPr eaLnBrk="0" hangingPunct="0"/>
            <a:r>
              <a:rPr lang="en-US" sz="3200" dirty="0"/>
              <a:t>Medical Surveillance</a:t>
            </a:r>
          </a:p>
          <a:p>
            <a:pPr eaLnBrk="0" hangingPunct="0"/>
            <a:r>
              <a:rPr lang="en-US" sz="3200" dirty="0"/>
              <a:t>Health Hazards</a:t>
            </a:r>
          </a:p>
          <a:p>
            <a:pPr eaLnBrk="0" hangingPunct="0"/>
            <a:r>
              <a:rPr lang="en-US" sz="3200" dirty="0"/>
              <a:t>Compliance Plan</a:t>
            </a:r>
          </a:p>
          <a:p>
            <a:pPr eaLnBrk="0" hangingPunct="0"/>
            <a:r>
              <a:rPr lang="en-US" sz="3200" dirty="0"/>
              <a:t>Chelating Agents (EDTA)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5782"/>
            <a:ext cx="8229600" cy="792162"/>
          </a:xfrm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Signs and Labels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Paragraph (m)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587335"/>
            <a:ext cx="7162800" cy="4114800"/>
          </a:xfrm>
          <a:noFill/>
          <a:ln/>
        </p:spPr>
        <p:txBody>
          <a:bodyPr>
            <a:noAutofit/>
          </a:bodyPr>
          <a:lstStyle/>
          <a:p>
            <a:pPr marL="0" indent="0" eaLnBrk="0" hangingPunct="0">
              <a:buFont typeface="Monotype Sorts" pitchFamily="2" charset="2"/>
              <a:buNone/>
              <a:tabLst>
                <a:tab pos="2628900" algn="l"/>
              </a:tabLst>
            </a:pPr>
            <a:r>
              <a:rPr lang="en-US" sz="3200" dirty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employer shall post the following signs where the </a:t>
            </a:r>
            <a:r>
              <a:rPr lang="en-US" sz="3200" b="1" i="1" dirty="0"/>
              <a:t>PEL is exceeded </a:t>
            </a:r>
            <a:endParaRPr lang="en-US" sz="3200" dirty="0"/>
          </a:p>
          <a:p>
            <a:pPr marL="285750" indent="-285750" eaLnBrk="0" hangingPunct="0">
              <a:buFont typeface="Monotype Sorts" pitchFamily="2" charset="2"/>
              <a:buNone/>
              <a:tabLst>
                <a:tab pos="2628900" algn="l"/>
              </a:tabLst>
            </a:pPr>
            <a:endParaRPr lang="en-US" sz="3200" dirty="0"/>
          </a:p>
          <a:p>
            <a:pPr marL="285750" indent="-285750" eaLnBrk="0" hangingPunct="0">
              <a:spcBef>
                <a:spcPts val="1200"/>
              </a:spcBef>
              <a:buClr>
                <a:srgbClr val="FC0128"/>
              </a:buClr>
              <a:tabLst>
                <a:tab pos="2628900" algn="l"/>
              </a:tabLst>
            </a:pPr>
            <a:r>
              <a:rPr lang="en-US" sz="3200" dirty="0">
                <a:latin typeface="Albertus Extra Bold" pitchFamily="34" charset="0"/>
              </a:rPr>
              <a:t>WARNING</a:t>
            </a:r>
          </a:p>
          <a:p>
            <a:pPr marL="285750" indent="-285750" eaLnBrk="0" hangingPunct="0">
              <a:spcBef>
                <a:spcPts val="1200"/>
              </a:spcBef>
              <a:buClr>
                <a:srgbClr val="FC0128"/>
              </a:buClr>
              <a:tabLst>
                <a:tab pos="2628900" algn="l"/>
              </a:tabLst>
            </a:pPr>
            <a:r>
              <a:rPr lang="en-US" sz="3200" dirty="0">
                <a:latin typeface="Albertus Extra Bold" pitchFamily="34" charset="0"/>
              </a:rPr>
              <a:t>LEAD WORK AREA</a:t>
            </a:r>
          </a:p>
          <a:p>
            <a:pPr marL="285750" indent="-285750" eaLnBrk="0" hangingPunct="0">
              <a:spcBef>
                <a:spcPts val="1200"/>
              </a:spcBef>
              <a:buClr>
                <a:srgbClr val="FC0128"/>
              </a:buClr>
              <a:tabLst>
                <a:tab pos="2628900" algn="l"/>
              </a:tabLst>
            </a:pPr>
            <a:r>
              <a:rPr lang="en-US" sz="3200" dirty="0">
                <a:latin typeface="Albertus Extra Bold" pitchFamily="34" charset="0"/>
              </a:rPr>
              <a:t>POISON</a:t>
            </a:r>
          </a:p>
          <a:p>
            <a:pPr marL="285750" indent="-285750" eaLnBrk="0" hangingPunct="0">
              <a:spcBef>
                <a:spcPts val="1200"/>
              </a:spcBef>
              <a:buClr>
                <a:srgbClr val="FC0128"/>
              </a:buClr>
              <a:tabLst>
                <a:tab pos="2628900" algn="l"/>
              </a:tabLst>
            </a:pPr>
            <a:r>
              <a:rPr lang="en-US" sz="3200" dirty="0">
                <a:latin typeface="Albertus Extra Bold" pitchFamily="34" charset="0"/>
              </a:rPr>
              <a:t>NO SMOKING OR EATING</a:t>
            </a:r>
          </a:p>
        </p:txBody>
      </p:sp>
      <p:graphicFrame>
        <p:nvGraphicFramePr>
          <p:cNvPr id="59397" name="Object 5"/>
          <p:cNvGraphicFramePr>
            <a:graphicFrameLocks/>
          </p:cNvGraphicFramePr>
          <p:nvPr/>
        </p:nvGraphicFramePr>
        <p:xfrm>
          <a:off x="6174510" y="2753590"/>
          <a:ext cx="2234146" cy="2285011"/>
        </p:xfrm>
        <a:graphic>
          <a:graphicData uri="http://schemas.openxmlformats.org/presentationml/2006/ole">
            <p:oleObj spid="_x0000_s59397" name="ClipArt" r:id="rId4" imgW="1812600" imgH="1854000" progId="">
              <p:embed/>
            </p:oleObj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Recordkeeping</a:t>
            </a:r>
            <a:br>
              <a:rPr lang="en-US" b="1" dirty="0"/>
            </a:br>
            <a:r>
              <a:rPr lang="en-US" sz="2700" dirty="0"/>
              <a:t>Paragraph (n)</a:t>
            </a:r>
            <a:endParaRPr lang="en-US" sz="28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87286"/>
            <a:ext cx="7772400" cy="33528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Complete records - </a:t>
            </a:r>
            <a:r>
              <a:rPr lang="en-US" dirty="0"/>
              <a:t>shall be kept for</a:t>
            </a:r>
            <a:r>
              <a:rPr lang="en-US" i="1" dirty="0"/>
              <a:t> </a:t>
            </a:r>
            <a:r>
              <a:rPr lang="en-US" b="1" i="1" dirty="0"/>
              <a:t>40 years or employment plus 20 years </a:t>
            </a:r>
            <a:r>
              <a:rPr lang="en-US" i="1" dirty="0"/>
              <a:t>which ever is longer</a:t>
            </a:r>
          </a:p>
          <a:p>
            <a:pPr eaLnBrk="0" hangingPunct="0"/>
            <a:r>
              <a:rPr lang="en-US" b="1" dirty="0"/>
              <a:t>Records - </a:t>
            </a:r>
            <a:r>
              <a:rPr lang="en-US" dirty="0"/>
              <a:t>shall be</a:t>
            </a:r>
            <a:r>
              <a:rPr lang="en-US" b="1" i="1" dirty="0"/>
              <a:t> provided upon request</a:t>
            </a:r>
            <a:r>
              <a:rPr lang="en-US" dirty="0"/>
              <a:t> to employee or designated representative</a:t>
            </a:r>
          </a:p>
        </p:txBody>
      </p:sp>
      <p:graphicFrame>
        <p:nvGraphicFramePr>
          <p:cNvPr id="61445" name="Object 5"/>
          <p:cNvGraphicFramePr>
            <a:graphicFrameLocks/>
          </p:cNvGraphicFramePr>
          <p:nvPr/>
        </p:nvGraphicFramePr>
        <p:xfrm>
          <a:off x="6436426" y="4046567"/>
          <a:ext cx="2148754" cy="2412416"/>
        </p:xfrm>
        <a:graphic>
          <a:graphicData uri="http://schemas.openxmlformats.org/presentationml/2006/ole">
            <p:oleObj spid="_x0000_s61445" name="ClipArt" r:id="rId4" imgW="1643040" imgH="1844640" progId="">
              <p:embed/>
            </p:oleObj>
          </a:graphicData>
        </a:graphic>
      </p:graphicFrame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Final Rule Provisions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3810000" cy="4343400"/>
          </a:xfrm>
          <a:noFill/>
          <a:ln/>
        </p:spPr>
        <p:txBody>
          <a:bodyPr/>
          <a:lstStyle/>
          <a:p>
            <a:pPr eaLnBrk="0" hangingPunct="0"/>
            <a:r>
              <a:rPr lang="en-US" sz="2000" b="1" dirty="0"/>
              <a:t>Scope</a:t>
            </a:r>
          </a:p>
          <a:p>
            <a:pPr eaLnBrk="0" hangingPunct="0"/>
            <a:r>
              <a:rPr lang="en-US" sz="2000" b="1" dirty="0"/>
              <a:t>Definitions</a:t>
            </a:r>
          </a:p>
          <a:p>
            <a:pPr eaLnBrk="0" hangingPunct="0"/>
            <a:r>
              <a:rPr lang="en-US" sz="2000" b="1" dirty="0"/>
              <a:t>Permissible Exposure Limit</a:t>
            </a:r>
          </a:p>
          <a:p>
            <a:pPr eaLnBrk="0" hangingPunct="0"/>
            <a:r>
              <a:rPr lang="en-US" sz="2000" b="1" dirty="0"/>
              <a:t>Exposure Monitoring</a:t>
            </a:r>
          </a:p>
          <a:p>
            <a:pPr eaLnBrk="0" hangingPunct="0"/>
            <a:r>
              <a:rPr lang="en-US" sz="2000" b="1" dirty="0"/>
              <a:t>Methods of Compliance</a:t>
            </a:r>
          </a:p>
          <a:p>
            <a:pPr eaLnBrk="0" hangingPunct="0"/>
            <a:r>
              <a:rPr lang="en-US" sz="2000" b="1" dirty="0"/>
              <a:t>Respiratory Protection</a:t>
            </a:r>
          </a:p>
          <a:p>
            <a:pPr eaLnBrk="0" hangingPunct="0"/>
            <a:r>
              <a:rPr lang="en-US" sz="2000" b="1" dirty="0"/>
              <a:t>Protective Work Clothing &amp; Equipment</a:t>
            </a:r>
          </a:p>
          <a:p>
            <a:pPr eaLnBrk="0" hangingPunct="0"/>
            <a:r>
              <a:rPr lang="en-US" sz="2000" b="1" dirty="0"/>
              <a:t>Housekeeping</a:t>
            </a:r>
          </a:p>
          <a:p>
            <a:pPr eaLnBrk="0" hangingPunct="0"/>
            <a:r>
              <a:rPr lang="en-US" sz="2000" b="1" dirty="0"/>
              <a:t>Hygiene Facilities &amp; Practices</a:t>
            </a:r>
          </a:p>
          <a:p>
            <a:pPr eaLnBrk="0" hangingPunct="0"/>
            <a:r>
              <a:rPr lang="en-US" sz="2000" b="1" dirty="0"/>
              <a:t>Medical Surveillance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48200" y="1600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Medical Removal Protection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Employee Information &amp; Training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Signs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Recordkeeping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Observation of Monitoring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Dates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 typeface="Arial" pitchFamily="34" charset="0"/>
              <a:buChar char="•"/>
            </a:pPr>
            <a:r>
              <a:rPr lang="en-US" sz="2000" b="1" dirty="0">
                <a:latin typeface="Arial" charset="0"/>
              </a:rPr>
              <a:t>Appendices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102800"/>
            <a:ext cx="7829550" cy="11430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Observation of Monitoring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Paragraph (o)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486395" y="2091046"/>
            <a:ext cx="6171210" cy="3352800"/>
          </a:xfrm>
          <a:noFill/>
          <a:ln/>
        </p:spPr>
        <p:txBody>
          <a:bodyPr>
            <a:normAutofit/>
          </a:bodyPr>
          <a:lstStyle/>
          <a:p>
            <a:pPr marL="0" indent="0" eaLnBrk="0" hangingPunct="0">
              <a:buFont typeface="Monotype Sorts" pitchFamily="2" charset="2"/>
              <a:buNone/>
            </a:pPr>
            <a:r>
              <a:rPr lang="en-US" sz="3200" b="1" i="1" dirty="0" smtClean="0"/>
              <a:t>Employees </a:t>
            </a:r>
            <a:r>
              <a:rPr lang="en-US" sz="3200" b="1" i="1" dirty="0"/>
              <a:t>or their designated representative (union) </a:t>
            </a:r>
            <a:r>
              <a:rPr lang="en-US" sz="3200" dirty="0"/>
              <a:t>may observe any monitoring of employees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Effective Dates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Paragraph (p)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066306" y="2390898"/>
            <a:ext cx="5011388" cy="2038598"/>
          </a:xfrm>
          <a:noFill/>
          <a:ln/>
        </p:spPr>
        <p:txBody>
          <a:bodyPr>
            <a:normAutofit/>
          </a:bodyPr>
          <a:lstStyle/>
          <a:p>
            <a:pPr marL="0" indent="0" algn="ctr" eaLnBrk="0" hangingPunct="0">
              <a:buFont typeface="Monotype Sorts" pitchFamily="2" charset="2"/>
              <a:buNone/>
            </a:pPr>
            <a:r>
              <a:rPr lang="en-US" sz="3600" dirty="0" smtClean="0"/>
              <a:t>This </a:t>
            </a:r>
            <a:r>
              <a:rPr lang="en-US" sz="3600" dirty="0"/>
              <a:t>standard </a:t>
            </a:r>
            <a:r>
              <a:rPr lang="en-US" sz="3600" dirty="0" smtClean="0"/>
              <a:t>became effective </a:t>
            </a:r>
            <a:r>
              <a:rPr lang="en-US" sz="3600" dirty="0"/>
              <a:t>March 1, 1979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90925"/>
            <a:ext cx="7124700" cy="11430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Appendices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Paragraph (q)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01040" y="2200894"/>
            <a:ext cx="7341919" cy="2590800"/>
          </a:xfrm>
          <a:noFill/>
          <a:ln/>
        </p:spPr>
        <p:txBody>
          <a:bodyPr>
            <a:normAutofit lnSpcReduction="10000"/>
          </a:bodyPr>
          <a:lstStyle/>
          <a:p>
            <a:pPr eaLnBrk="0" hangingPunct="0">
              <a:spcBef>
                <a:spcPts val="2400"/>
              </a:spcBef>
            </a:pPr>
            <a:r>
              <a:rPr lang="en-US" sz="2800" dirty="0"/>
              <a:t>Appendix A - Substance Data Sheet for Lead</a:t>
            </a:r>
          </a:p>
          <a:p>
            <a:pPr eaLnBrk="0" hangingPunct="0">
              <a:spcBef>
                <a:spcPts val="2400"/>
              </a:spcBef>
            </a:pPr>
            <a:r>
              <a:rPr lang="en-US" sz="2800" dirty="0"/>
              <a:t>Appendix B - Employees Standard Summary</a:t>
            </a:r>
          </a:p>
          <a:p>
            <a:pPr eaLnBrk="0" hangingPunct="0">
              <a:spcBef>
                <a:spcPts val="2400"/>
              </a:spcBef>
            </a:pPr>
            <a:r>
              <a:rPr lang="en-US" sz="2800" dirty="0"/>
              <a:t>Appendix C - Medical Surveillance Guidelines</a:t>
            </a:r>
          </a:p>
          <a:p>
            <a:pPr eaLnBrk="0" hangingPunct="0">
              <a:spcBef>
                <a:spcPts val="2400"/>
              </a:spcBef>
            </a:pPr>
            <a:r>
              <a:rPr lang="en-US" sz="2800" dirty="0"/>
              <a:t>Appendix D - Qualitative Fit Test Protocols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Lead Health Hazards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Appendix 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645225" y="1526967"/>
            <a:ext cx="5921829" cy="4778829"/>
          </a:xfrm>
          <a:noFill/>
          <a:ln/>
        </p:spPr>
        <p:txBody>
          <a:bodyPr>
            <a:normAutofit/>
          </a:bodyPr>
          <a:lstStyle/>
          <a:p>
            <a:pPr eaLnBrk="0" hangingPunct="0">
              <a:spcBef>
                <a:spcPts val="1200"/>
              </a:spcBef>
            </a:pPr>
            <a:r>
              <a:rPr lang="en-US" b="1" dirty="0"/>
              <a:t>Routes of entry</a:t>
            </a:r>
          </a:p>
          <a:p>
            <a:pPr lvl="1" eaLnBrk="0" hangingPunct="0">
              <a:spcBef>
                <a:spcPts val="1200"/>
              </a:spcBef>
            </a:pPr>
            <a:r>
              <a:rPr lang="en-US" b="1" i="1" dirty="0"/>
              <a:t>Inhalation</a:t>
            </a:r>
            <a:r>
              <a:rPr lang="en-US" dirty="0"/>
              <a:t> - most common </a:t>
            </a:r>
          </a:p>
          <a:p>
            <a:pPr lvl="1" eaLnBrk="0" hangingPunct="0">
              <a:spcBef>
                <a:spcPts val="1200"/>
              </a:spcBef>
            </a:pPr>
            <a:r>
              <a:rPr lang="en-US" b="1" i="1" dirty="0"/>
              <a:t>Ingestion</a:t>
            </a:r>
          </a:p>
          <a:p>
            <a:pPr lvl="1" eaLnBrk="0" hangingPunct="0">
              <a:spcBef>
                <a:spcPts val="1200"/>
              </a:spcBef>
            </a:pPr>
            <a:r>
              <a:rPr lang="en-US" b="1" i="1" dirty="0"/>
              <a:t>Skin absorption </a:t>
            </a:r>
            <a:r>
              <a:rPr lang="en-US" dirty="0"/>
              <a:t>- rare</a:t>
            </a:r>
          </a:p>
          <a:p>
            <a:pPr>
              <a:spcBef>
                <a:spcPts val="1200"/>
              </a:spcBef>
            </a:pPr>
            <a:r>
              <a:rPr lang="en-US" b="1" dirty="0"/>
              <a:t>Similar properties to Calcium</a:t>
            </a:r>
          </a:p>
          <a:p>
            <a:pPr eaLnBrk="0" hangingPunct="0">
              <a:spcBef>
                <a:spcPts val="1200"/>
              </a:spcBef>
            </a:pPr>
            <a:r>
              <a:rPr lang="en-US" b="1" dirty="0"/>
              <a:t>90% body burden found in bone &amp; teeth - 1/2 life 27 years</a:t>
            </a:r>
          </a:p>
          <a:p>
            <a:pPr eaLnBrk="0" hangingPunct="0">
              <a:spcBef>
                <a:spcPts val="1200"/>
              </a:spcBef>
            </a:pPr>
            <a:r>
              <a:rPr lang="en-US" b="1" dirty="0"/>
              <a:t>10% in the kidneys &amp; liver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963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0887" y="1441449"/>
            <a:ext cx="2408361" cy="516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Lead Health Hazards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Appendix A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38844"/>
            <a:ext cx="7772400" cy="4419600"/>
          </a:xfrm>
          <a:noFill/>
          <a:ln/>
        </p:spPr>
        <p:txBody>
          <a:bodyPr>
            <a:norm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3200" b="1" i="1" dirty="0"/>
              <a:t>Short term (acute) overexposure</a:t>
            </a:r>
          </a:p>
          <a:p>
            <a:pPr lvl="1" eaLnBrk="0" hangingPunct="0">
              <a:lnSpc>
                <a:spcPct val="90000"/>
              </a:lnSpc>
            </a:pPr>
            <a:r>
              <a:rPr lang="en-US" sz="2800" b="1" dirty="0"/>
              <a:t>Acute </a:t>
            </a:r>
          </a:p>
          <a:p>
            <a:pPr lvl="2" eaLnBrk="0" hangingPunct="0">
              <a:lnSpc>
                <a:spcPct val="90000"/>
              </a:lnSpc>
              <a:buSzPct val="63000"/>
            </a:pPr>
            <a:r>
              <a:rPr lang="en-US" sz="2400" dirty="0"/>
              <a:t>anemia, vomiting</a:t>
            </a:r>
          </a:p>
          <a:p>
            <a:pPr lvl="2" eaLnBrk="0" hangingPunct="0">
              <a:lnSpc>
                <a:spcPct val="90000"/>
              </a:lnSpc>
              <a:buSzPct val="63000"/>
            </a:pPr>
            <a:r>
              <a:rPr lang="en-US" sz="2400" dirty="0"/>
              <a:t>metal fume fever</a:t>
            </a:r>
          </a:p>
          <a:p>
            <a:pPr lvl="2" eaLnBrk="0" hangingPunct="0">
              <a:lnSpc>
                <a:spcPct val="90000"/>
              </a:lnSpc>
              <a:buSzPct val="63000"/>
            </a:pPr>
            <a:r>
              <a:rPr lang="en-US" sz="2400" dirty="0"/>
              <a:t>more common in children</a:t>
            </a:r>
          </a:p>
          <a:p>
            <a:pPr lvl="2" eaLnBrk="0" hangingPunct="0">
              <a:lnSpc>
                <a:spcPct val="90000"/>
              </a:lnSpc>
              <a:buSzPct val="63000"/>
            </a:pPr>
            <a:r>
              <a:rPr lang="en-US" sz="2400" dirty="0"/>
              <a:t>easier to diagnose</a:t>
            </a:r>
          </a:p>
          <a:p>
            <a:pPr lvl="2" eaLnBrk="0" hangingPunct="0">
              <a:lnSpc>
                <a:spcPct val="90000"/>
              </a:lnSpc>
              <a:buSzPct val="63000"/>
            </a:pPr>
            <a:r>
              <a:rPr lang="en-US" sz="2400" dirty="0"/>
              <a:t>treated by </a:t>
            </a:r>
            <a:r>
              <a:rPr lang="en-US" sz="2400" dirty="0" err="1"/>
              <a:t>chelation</a:t>
            </a:r>
            <a:endParaRPr lang="en-US" sz="2400" dirty="0"/>
          </a:p>
          <a:p>
            <a:pPr lvl="1" eaLnBrk="0" hangingPunct="0">
              <a:lnSpc>
                <a:spcPct val="90000"/>
              </a:lnSpc>
            </a:pPr>
            <a:r>
              <a:rPr lang="en-US" sz="2800" b="1" i="1" dirty="0"/>
              <a:t>Severe</a:t>
            </a:r>
            <a:r>
              <a:rPr lang="en-US" sz="2800" b="1" dirty="0"/>
              <a:t> poisoning is rare</a:t>
            </a:r>
          </a:p>
          <a:p>
            <a:pPr lvl="2" eaLnBrk="0" hangingPunct="0">
              <a:lnSpc>
                <a:spcPct val="90000"/>
              </a:lnSpc>
              <a:buSzPct val="63000"/>
            </a:pPr>
            <a:r>
              <a:rPr lang="en-US" sz="2400" dirty="0"/>
              <a:t>encephalopathy - seizures, coma, possible death</a:t>
            </a:r>
          </a:p>
        </p:txBody>
      </p:sp>
      <p:pic>
        <p:nvPicPr>
          <p:cNvPr id="7168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66" y="2139538"/>
            <a:ext cx="2731324" cy="253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b="1" dirty="0"/>
              <a:t>Lead Health Hazards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Appendix A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19600"/>
          </a:xfrm>
          <a:noFill/>
          <a:ln/>
        </p:spPr>
        <p:txBody>
          <a:bodyPr/>
          <a:lstStyle/>
          <a:p>
            <a:pPr eaLnBrk="0" hangingPunct="0"/>
            <a:r>
              <a:rPr lang="en-US" b="1" i="1" dirty="0"/>
              <a:t>Long term (chronic) overexposure</a:t>
            </a:r>
          </a:p>
          <a:p>
            <a:pPr eaLnBrk="0" hangingPunct="0"/>
            <a:r>
              <a:rPr lang="en-US" b="1" i="1" dirty="0"/>
              <a:t>Lead is a cumulative poison</a:t>
            </a:r>
          </a:p>
          <a:p>
            <a:pPr eaLnBrk="0" hangingPunct="0"/>
            <a:r>
              <a:rPr lang="en-US" b="1" i="1" dirty="0"/>
              <a:t>Systemic poison - no known useful function</a:t>
            </a:r>
          </a:p>
          <a:p>
            <a:pPr lvl="1" eaLnBrk="0" hangingPunct="0"/>
            <a:r>
              <a:rPr lang="en-US" b="1" dirty="0"/>
              <a:t>Symptoms:  </a:t>
            </a:r>
            <a:r>
              <a:rPr lang="en-US" dirty="0"/>
              <a:t>loss of appetite, metallic taste, anxiety, constipation, nausea, pallor, excessive tiredness, weakness, insomnia, headache, nervous irritability, muscle and joint pain, numbness, dizziness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Lead Health Hazards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0883"/>
            <a:ext cx="8229600" cy="4525963"/>
          </a:xfrm>
          <a:noFill/>
          <a:ln/>
        </p:spPr>
        <p:txBody>
          <a:bodyPr/>
          <a:lstStyle/>
          <a:p>
            <a:r>
              <a:rPr lang="en-US" b="1" dirty="0"/>
              <a:t>Central Nervous System (CNS)</a:t>
            </a:r>
          </a:p>
          <a:p>
            <a:r>
              <a:rPr lang="en-US" b="1" dirty="0"/>
              <a:t>Lead often doesn’t produce any physical symptoms</a:t>
            </a:r>
          </a:p>
          <a:p>
            <a:pPr lvl="1"/>
            <a:r>
              <a:rPr lang="en-US" b="1" dirty="0"/>
              <a:t>memory loss</a:t>
            </a:r>
          </a:p>
          <a:p>
            <a:pPr lvl="1"/>
            <a:r>
              <a:rPr lang="en-US" b="1" dirty="0"/>
              <a:t>slow reaction time</a:t>
            </a:r>
          </a:p>
          <a:p>
            <a:pPr lvl="1"/>
            <a:r>
              <a:rPr lang="en-US" b="1" dirty="0"/>
              <a:t>lower intelligence</a:t>
            </a:r>
          </a:p>
          <a:p>
            <a:pPr lvl="1"/>
            <a:r>
              <a:rPr lang="en-US" b="1" dirty="0"/>
              <a:t>shorten attention span</a:t>
            </a:r>
          </a:p>
          <a:p>
            <a:pPr lvl="1"/>
            <a:r>
              <a:rPr lang="en-US" b="1" dirty="0"/>
              <a:t>paralysis - “wrist drop”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Lead Health Hazards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4625"/>
            <a:ext cx="8229600" cy="4525963"/>
          </a:xfrm>
          <a:noFill/>
          <a:ln/>
        </p:spPr>
        <p:txBody>
          <a:bodyPr/>
          <a:lstStyle/>
          <a:p>
            <a:r>
              <a:rPr lang="en-US" b="1" dirty="0"/>
              <a:t>Blood System</a:t>
            </a:r>
          </a:p>
          <a:p>
            <a:pPr lvl="1"/>
            <a:r>
              <a:rPr lang="en-US" b="1" dirty="0"/>
              <a:t>anemia</a:t>
            </a:r>
          </a:p>
          <a:p>
            <a:pPr lvl="1"/>
            <a:r>
              <a:rPr lang="en-US" b="1" dirty="0"/>
              <a:t>red blood cell defects</a:t>
            </a:r>
          </a:p>
          <a:p>
            <a:r>
              <a:rPr lang="en-US" b="1" dirty="0"/>
              <a:t>Kidneys</a:t>
            </a:r>
          </a:p>
          <a:p>
            <a:pPr lvl="1"/>
            <a:r>
              <a:rPr lang="en-US" b="1" dirty="0"/>
              <a:t>most important route for excretion</a:t>
            </a:r>
          </a:p>
          <a:p>
            <a:r>
              <a:rPr lang="en-US" b="1" dirty="0"/>
              <a:t>Reproductive System</a:t>
            </a:r>
          </a:p>
          <a:p>
            <a:pPr lvl="1"/>
            <a:r>
              <a:rPr lang="en-US" b="1" dirty="0"/>
              <a:t>both men &amp; women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Lead Health Hazards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49778" y="1326325"/>
            <a:ext cx="8244444" cy="2916382"/>
          </a:xfrm>
          <a:noFill/>
          <a:ln/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en-US" b="1" dirty="0"/>
              <a:t>Lead and children</a:t>
            </a:r>
            <a:endParaRPr lang="en-US" dirty="0"/>
          </a:p>
          <a:p>
            <a:pPr lvl="1" eaLnBrk="0" hangingPunct="0">
              <a:lnSpc>
                <a:spcPct val="90000"/>
              </a:lnSpc>
            </a:pPr>
            <a:r>
              <a:rPr lang="en-US" dirty="0"/>
              <a:t>Small amounts</a:t>
            </a:r>
            <a:r>
              <a:rPr lang="en-US" b="1" i="1" dirty="0"/>
              <a:t> very toxic</a:t>
            </a:r>
            <a:endParaRPr lang="en-US" dirty="0"/>
          </a:p>
          <a:p>
            <a:pPr lvl="1" eaLnBrk="0" hangingPunct="0">
              <a:lnSpc>
                <a:spcPct val="90000"/>
              </a:lnSpc>
            </a:pPr>
            <a:r>
              <a:rPr lang="en-US" dirty="0"/>
              <a:t>Can cause developmental problems </a:t>
            </a:r>
            <a:r>
              <a:rPr lang="en-US" dirty="0" smtClean="0"/>
              <a:t>&amp; </a:t>
            </a:r>
            <a:r>
              <a:rPr lang="en-US" dirty="0"/>
              <a:t>learning disabilities</a:t>
            </a:r>
          </a:p>
          <a:p>
            <a:pPr lvl="1" eaLnBrk="0" hangingPunct="0">
              <a:lnSpc>
                <a:spcPct val="90000"/>
              </a:lnSpc>
            </a:pPr>
            <a:r>
              <a:rPr lang="en-US" b="1" i="1" dirty="0"/>
              <a:t>Ingestion</a:t>
            </a:r>
            <a:r>
              <a:rPr lang="en-US" dirty="0"/>
              <a:t> is the most common route of entry</a:t>
            </a:r>
          </a:p>
          <a:p>
            <a:pPr lvl="1" eaLnBrk="0" hangingPunct="0">
              <a:lnSpc>
                <a:spcPct val="90000"/>
              </a:lnSpc>
            </a:pPr>
            <a:r>
              <a:rPr lang="en-US" dirty="0"/>
              <a:t>Children absorb about 50% &amp; retain about 30%</a:t>
            </a:r>
          </a:p>
          <a:p>
            <a:pPr lvl="1" eaLnBrk="0" hangingPunct="0">
              <a:lnSpc>
                <a:spcPct val="90000"/>
              </a:lnSpc>
            </a:pPr>
            <a:r>
              <a:rPr lang="en-US" dirty="0"/>
              <a:t>Adults absorb about 5-15% &amp; retain &lt;5</a:t>
            </a:r>
            <a:r>
              <a:rPr lang="en-US" dirty="0" smtClean="0"/>
              <a:t>%</a:t>
            </a:r>
            <a:endParaRPr lang="en-US" sz="2800" dirty="0"/>
          </a:p>
        </p:txBody>
      </p:sp>
      <p:pic>
        <p:nvPicPr>
          <p:cNvPr id="79877" name="Picture 5"/>
          <p:cNvPicPr>
            <a:picLocks noChangeArrowheads="1"/>
          </p:cNvPicPr>
          <p:nvPr/>
        </p:nvPicPr>
        <p:blipFill>
          <a:blip r:embed="rId3" cstate="print"/>
          <a:srcRect t="10743" r="14183"/>
          <a:stretch>
            <a:fillRect/>
          </a:stretch>
        </p:blipFill>
        <p:spPr bwMode="auto">
          <a:xfrm>
            <a:off x="2817956" y="3966359"/>
            <a:ext cx="3499717" cy="24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Lead Sources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60% of adult exposure is from food</a:t>
            </a:r>
          </a:p>
          <a:p>
            <a:pPr lvl="1"/>
            <a:r>
              <a:rPr lang="en-US" dirty="0"/>
              <a:t>food should be washed prior to cooking</a:t>
            </a:r>
          </a:p>
          <a:p>
            <a:pPr lvl="1"/>
            <a:r>
              <a:rPr lang="en-US" dirty="0"/>
              <a:t>food cans manufactured in U.S. lead-free</a:t>
            </a:r>
          </a:p>
          <a:p>
            <a:r>
              <a:rPr lang="en-US" dirty="0"/>
              <a:t>30% is from air inhalation</a:t>
            </a:r>
          </a:p>
          <a:p>
            <a:r>
              <a:rPr lang="en-US" dirty="0"/>
              <a:t>10% is from water</a:t>
            </a:r>
          </a:p>
        </p:txBody>
      </p:sp>
      <p:pic>
        <p:nvPicPr>
          <p:cNvPr id="8192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81351"/>
            <a:ext cx="3881970" cy="25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997" y="4185469"/>
            <a:ext cx="2525486" cy="203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0681" y="242267"/>
            <a:ext cx="7642637" cy="910442"/>
          </a:xfrm>
          <a:noFill/>
          <a:ln/>
        </p:spPr>
        <p:txBody>
          <a:bodyPr>
            <a:noAutofit/>
          </a:bodyPr>
          <a:lstStyle/>
          <a:p>
            <a:pPr eaLnBrk="0" hangingPunct="0"/>
            <a:r>
              <a:rPr lang="en-US" sz="3200" b="1" dirty="0"/>
              <a:t>Jobs where you may be exposed to Lead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2292" y="1729838"/>
            <a:ext cx="7199416" cy="41148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Welding &amp; Cutting</a:t>
            </a:r>
          </a:p>
          <a:p>
            <a:pPr eaLnBrk="0" hangingPunct="0"/>
            <a:r>
              <a:rPr lang="en-US" dirty="0"/>
              <a:t>Abrasive Blasting</a:t>
            </a:r>
          </a:p>
          <a:p>
            <a:pPr eaLnBrk="0" hangingPunct="0"/>
            <a:r>
              <a:rPr lang="en-US" dirty="0"/>
              <a:t>Sandblasting/Equipment Cleaning</a:t>
            </a:r>
          </a:p>
          <a:p>
            <a:pPr eaLnBrk="0" hangingPunct="0"/>
            <a:r>
              <a:rPr lang="en-US" dirty="0"/>
              <a:t>Sanding &amp; Grinding on painted surfaces</a:t>
            </a:r>
          </a:p>
          <a:p>
            <a:pPr eaLnBrk="0" hangingPunct="0"/>
            <a:r>
              <a:rPr lang="en-US" dirty="0"/>
              <a:t>Maintenance Employees</a:t>
            </a:r>
          </a:p>
          <a:p>
            <a:pPr eaLnBrk="0" hangingPunct="0"/>
            <a:r>
              <a:rPr lang="en-US" dirty="0"/>
              <a:t>Soldering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Non-Occupational Exposure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sz="2400" dirty="0"/>
              <a:t>recreational shooting on indoor ranges</a:t>
            </a:r>
          </a:p>
          <a:p>
            <a:r>
              <a:rPr lang="en-US" sz="2400" dirty="0"/>
              <a:t>pottery making</a:t>
            </a:r>
          </a:p>
          <a:p>
            <a:r>
              <a:rPr lang="en-US" sz="2400" dirty="0"/>
              <a:t>jewelry making</a:t>
            </a:r>
          </a:p>
          <a:p>
            <a:r>
              <a:rPr lang="en-US" sz="2400" dirty="0" err="1"/>
              <a:t>gunsmithing</a:t>
            </a:r>
            <a:endParaRPr lang="en-US" sz="2400" dirty="0"/>
          </a:p>
          <a:p>
            <a:r>
              <a:rPr lang="en-US" sz="2400" dirty="0"/>
              <a:t>glass polishing</a:t>
            </a:r>
          </a:p>
          <a:p>
            <a:r>
              <a:rPr lang="en-US" sz="2400" dirty="0"/>
              <a:t>stained glass crafting</a:t>
            </a:r>
          </a:p>
          <a:p>
            <a:r>
              <a:rPr lang="en-US" sz="2400" dirty="0"/>
              <a:t>painting</a:t>
            </a:r>
          </a:p>
        </p:txBody>
      </p:sp>
      <p:pic>
        <p:nvPicPr>
          <p:cNvPr id="8397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027" y="4870142"/>
            <a:ext cx="3021445" cy="166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0743" y="3055242"/>
            <a:ext cx="2347357" cy="347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5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7634" y="2318163"/>
            <a:ext cx="2356392" cy="210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 dirty="0"/>
              <a:t>Other Uses/Industries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5881"/>
            <a:ext cx="4376057" cy="4525963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storage batteries</a:t>
            </a:r>
          </a:p>
          <a:p>
            <a:r>
              <a:rPr lang="en-US" dirty="0"/>
              <a:t>detonator for explosives</a:t>
            </a:r>
          </a:p>
          <a:p>
            <a:r>
              <a:rPr lang="en-US" dirty="0"/>
              <a:t>dyes</a:t>
            </a:r>
          </a:p>
          <a:p>
            <a:r>
              <a:rPr lang="en-US" dirty="0"/>
              <a:t>insecticides</a:t>
            </a:r>
          </a:p>
          <a:p>
            <a:r>
              <a:rPr lang="en-US" dirty="0"/>
              <a:t>sound dampening</a:t>
            </a:r>
          </a:p>
          <a:p>
            <a:r>
              <a:rPr lang="en-US" dirty="0"/>
              <a:t>x-ray shielding</a:t>
            </a:r>
          </a:p>
          <a:p>
            <a:r>
              <a:rPr lang="en-US" dirty="0"/>
              <a:t>match heads</a:t>
            </a:r>
          </a:p>
        </p:txBody>
      </p:sp>
      <p:pic>
        <p:nvPicPr>
          <p:cNvPr id="8602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579" y="4350327"/>
            <a:ext cx="1917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3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693" y="4729348"/>
            <a:ext cx="1639888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4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1821" y="2468357"/>
            <a:ext cx="3273425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6021" name="Picture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3047" y="1160071"/>
            <a:ext cx="20272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750" y="70275"/>
            <a:ext cx="7524750" cy="1143000"/>
          </a:xfrm>
          <a:noFill/>
          <a:ln/>
        </p:spPr>
        <p:txBody>
          <a:bodyPr>
            <a:normAutofit/>
          </a:bodyPr>
          <a:lstStyle/>
          <a:p>
            <a:pPr eaLnBrk="0" hangingPunct="0"/>
            <a:r>
              <a:rPr lang="en-US" b="1" dirty="0"/>
              <a:t>Permissible Exposure Limit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400" dirty="0"/>
              <a:t>Paragraph (c)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45475"/>
            <a:ext cx="7772400" cy="3429000"/>
          </a:xfrm>
          <a:noFill/>
          <a:ln/>
        </p:spPr>
        <p:txBody>
          <a:bodyPr/>
          <a:lstStyle/>
          <a:p>
            <a:pPr eaLnBrk="0" hangingPunct="0"/>
            <a:r>
              <a:rPr lang="en-US" dirty="0"/>
              <a:t>8 hour time weighted average (TWA) permissible exposure limit (PEL) of </a:t>
            </a:r>
            <a:r>
              <a:rPr lang="en-US" b="1" i="1" dirty="0"/>
              <a:t>50 micrograms per cubic meter of air </a:t>
            </a:r>
            <a:r>
              <a:rPr lang="en-US" b="1" i="1" dirty="0" smtClean="0"/>
              <a:t>(µg/m</a:t>
            </a:r>
            <a:r>
              <a:rPr lang="en-US" b="1" i="1" baseline="30000" dirty="0" smtClean="0"/>
              <a:t>3</a:t>
            </a:r>
            <a:r>
              <a:rPr lang="en-US" b="1" i="1" dirty="0"/>
              <a:t>)</a:t>
            </a:r>
          </a:p>
          <a:p>
            <a:pPr eaLnBrk="0" hangingPunct="0"/>
            <a:r>
              <a:rPr lang="en-US" dirty="0"/>
              <a:t>PEL is adjusted according to </a:t>
            </a:r>
            <a:r>
              <a:rPr lang="en-US" dirty="0" err="1"/>
              <a:t>workshift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0750" y="215750"/>
            <a:ext cx="7772400" cy="914400"/>
          </a:xfrm>
          <a:noFill/>
          <a:ln/>
        </p:spPr>
        <p:txBody>
          <a:bodyPr/>
          <a:lstStyle/>
          <a:p>
            <a:pPr algn="ctr" eaLnBrk="0" hangingPunct="0"/>
            <a:r>
              <a:rPr lang="en-US" b="1" dirty="0"/>
              <a:t>Action Level  (AL)   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eaLnBrk="0" hangingPunct="0"/>
            <a:r>
              <a:rPr lang="en-US" dirty="0"/>
              <a:t>8 hour time weighted average (TWA)- action level of </a:t>
            </a:r>
            <a:r>
              <a:rPr lang="en-US" b="1" i="1" dirty="0"/>
              <a:t>30 micrograms per cubic meter of air </a:t>
            </a:r>
            <a:r>
              <a:rPr lang="en-US" b="1" i="1" dirty="0" smtClean="0"/>
              <a:t>(µg/m</a:t>
            </a:r>
            <a:r>
              <a:rPr lang="en-US" b="1" i="1" baseline="30000" dirty="0" smtClean="0"/>
              <a:t>3</a:t>
            </a:r>
            <a:r>
              <a:rPr lang="en-US" b="1" i="1" dirty="0"/>
              <a:t>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2138"/>
            <a:ext cx="8229600" cy="1039812"/>
          </a:xfrm>
          <a:noFill/>
          <a:ln/>
        </p:spPr>
        <p:txBody>
          <a:bodyPr>
            <a:normAutofit fontScale="90000"/>
          </a:bodyPr>
          <a:lstStyle/>
          <a:p>
            <a:pPr eaLnBrk="0" hangingPunct="0"/>
            <a:r>
              <a:rPr lang="en-US" sz="4000" b="1" dirty="0"/>
              <a:t>Exposure Monitoring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dirty="0"/>
              <a:t>Paragraph (d)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69025" y="1905000"/>
            <a:ext cx="8001000" cy="3320143"/>
          </a:xfrm>
          <a:noFill/>
          <a:ln/>
        </p:spPr>
        <p:txBody>
          <a:bodyPr/>
          <a:lstStyle/>
          <a:p>
            <a:pPr eaLnBrk="0" hangingPunct="0"/>
            <a:r>
              <a:rPr lang="en-US" sz="3200" b="1" dirty="0"/>
              <a:t>Employer requirements</a:t>
            </a:r>
            <a:r>
              <a:rPr lang="en-US" sz="2400" dirty="0"/>
              <a:t>:</a:t>
            </a:r>
          </a:p>
          <a:p>
            <a:pPr lvl="1" eaLnBrk="0" hangingPunct="0"/>
            <a:r>
              <a:rPr lang="en-US" dirty="0"/>
              <a:t>determine if lead is present in workplace in</a:t>
            </a:r>
            <a:r>
              <a:rPr lang="en-US" b="1" i="1" dirty="0"/>
              <a:t> any quantity </a:t>
            </a:r>
            <a:endParaRPr lang="en-US" dirty="0"/>
          </a:p>
          <a:p>
            <a:pPr lvl="1" eaLnBrk="0" hangingPunct="0"/>
            <a:r>
              <a:rPr lang="en-US" dirty="0"/>
              <a:t>make </a:t>
            </a:r>
            <a:r>
              <a:rPr lang="en-US" sz="3200" b="1" dirty="0"/>
              <a:t>Initial Determination </a:t>
            </a:r>
            <a:r>
              <a:rPr lang="en-US" dirty="0"/>
              <a:t>to see if any employee is exposed </a:t>
            </a:r>
            <a:r>
              <a:rPr lang="en-US" b="1" i="1" dirty="0"/>
              <a:t>above action level </a:t>
            </a:r>
            <a:endParaRPr lang="en-US" dirty="0"/>
          </a:p>
          <a:p>
            <a:pPr lvl="1" eaLnBrk="0" hangingPunct="0"/>
            <a:r>
              <a:rPr lang="en-US" dirty="0"/>
              <a:t>Employee Exposure - exposure</a:t>
            </a:r>
            <a:r>
              <a:rPr lang="en-US" b="1" dirty="0"/>
              <a:t> which would occur </a:t>
            </a:r>
            <a:r>
              <a:rPr lang="en-US" b="1" i="1" dirty="0"/>
              <a:t>without use of respirator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6538"/>
            <a:ext cx="7772400" cy="9144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 smtClean="0"/>
              <a:t>Exposure </a:t>
            </a:r>
            <a:r>
              <a:rPr lang="en-US" b="1" dirty="0"/>
              <a:t>Monitoring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56656" y="1727200"/>
            <a:ext cx="8030688" cy="44196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/>
              <a:t>How is this done?</a:t>
            </a:r>
            <a:endParaRPr lang="en-US" dirty="0"/>
          </a:p>
          <a:p>
            <a:pPr eaLnBrk="0" hangingPunct="0"/>
            <a:r>
              <a:rPr lang="en-US" b="1" dirty="0"/>
              <a:t>Initial Monitoring</a:t>
            </a:r>
            <a:r>
              <a:rPr lang="en-US" dirty="0"/>
              <a:t>:  must include instrument monitoring of air</a:t>
            </a:r>
          </a:p>
          <a:p>
            <a:pPr eaLnBrk="0" hangingPunct="0"/>
            <a:r>
              <a:rPr lang="en-US" dirty="0"/>
              <a:t>must cover exposure of </a:t>
            </a:r>
            <a:r>
              <a:rPr lang="en-US" sz="3200" b="1" dirty="0"/>
              <a:t>representative</a:t>
            </a:r>
            <a:r>
              <a:rPr lang="en-US" dirty="0"/>
              <a:t> # of employees who have</a:t>
            </a:r>
            <a:r>
              <a:rPr lang="en-US" b="1" i="1" dirty="0"/>
              <a:t> highest exposure levels</a:t>
            </a:r>
            <a:endParaRPr lang="en-US" dirty="0"/>
          </a:p>
          <a:p>
            <a:pPr eaLnBrk="0" hangingPunct="0"/>
            <a:r>
              <a:rPr lang="en-US" dirty="0" smtClean="0"/>
              <a:t>may </a:t>
            </a:r>
            <a:r>
              <a:rPr lang="en-US" dirty="0"/>
              <a:t>use previous sampling results </a:t>
            </a:r>
            <a:r>
              <a:rPr lang="en-US" b="1" i="1" dirty="0"/>
              <a:t>taken within past </a:t>
            </a:r>
            <a:r>
              <a:rPr lang="en-US" dirty="0"/>
              <a:t>year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6538"/>
            <a:ext cx="7772400" cy="914400"/>
          </a:xfrm>
          <a:noFill/>
          <a:ln/>
        </p:spPr>
        <p:txBody>
          <a:bodyPr/>
          <a:lstStyle/>
          <a:p>
            <a:pPr eaLnBrk="0" hangingPunct="0"/>
            <a:r>
              <a:rPr lang="en-US" b="1" dirty="0" smtClean="0"/>
              <a:t>Exposure </a:t>
            </a:r>
            <a:r>
              <a:rPr lang="en-US" b="1" dirty="0"/>
              <a:t>Monitoring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651000"/>
            <a:ext cx="8207375" cy="4724400"/>
          </a:xfrm>
          <a:noFill/>
          <a:ln/>
        </p:spPr>
        <p:txBody>
          <a:bodyPr>
            <a:noAutofit/>
          </a:bodyPr>
          <a:lstStyle/>
          <a:p>
            <a:pPr eaLnBrk="0" hangingPunct="0"/>
            <a:r>
              <a:rPr lang="en-US" sz="3000" dirty="0"/>
              <a:t>must consider symptoms/ information/  observations which </a:t>
            </a:r>
            <a:r>
              <a:rPr lang="en-US" sz="3000" b="1" i="1" dirty="0"/>
              <a:t>indicate</a:t>
            </a:r>
            <a:r>
              <a:rPr lang="en-US" sz="3000" dirty="0"/>
              <a:t> employee exposure to lead as part of initial determination</a:t>
            </a:r>
          </a:p>
          <a:p>
            <a:pPr eaLnBrk="0" hangingPunct="0"/>
            <a:r>
              <a:rPr lang="en-US" sz="3000" b="1" dirty="0"/>
              <a:t>Positive Initial Exposure Determination </a:t>
            </a:r>
            <a:r>
              <a:rPr lang="en-US" sz="3000" dirty="0"/>
              <a:t>requires employer to:</a:t>
            </a:r>
          </a:p>
          <a:p>
            <a:pPr eaLnBrk="0" hangingPunct="0"/>
            <a:r>
              <a:rPr lang="en-US" sz="3000" dirty="0"/>
              <a:t>set up</a:t>
            </a:r>
            <a:r>
              <a:rPr lang="en-US" sz="3000" b="1" i="1" dirty="0"/>
              <a:t> Air Monitoring Program</a:t>
            </a:r>
          </a:p>
          <a:p>
            <a:pPr eaLnBrk="0" hangingPunct="0"/>
            <a:r>
              <a:rPr lang="en-US" sz="3000" dirty="0"/>
              <a:t>determine </a:t>
            </a:r>
            <a:r>
              <a:rPr lang="en-US" sz="3000" b="1" i="1" dirty="0"/>
              <a:t>exposure level </a:t>
            </a:r>
            <a:r>
              <a:rPr lang="en-US" sz="3000" dirty="0"/>
              <a:t>of </a:t>
            </a:r>
            <a:r>
              <a:rPr lang="en-US" sz="3000" b="1" i="1" dirty="0"/>
              <a:t>every </a:t>
            </a:r>
            <a:r>
              <a:rPr lang="en-US" sz="3000" dirty="0"/>
              <a:t>employee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821531" y="1300350"/>
            <a:ext cx="7500937" cy="0"/>
          </a:xfrm>
          <a:prstGeom prst="line">
            <a:avLst/>
          </a:prstGeom>
          <a:noFill/>
          <a:ln w="12700">
            <a:solidFill>
              <a:srgbClr val="551323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_x0020_Published xmlns="e425d0ee-8049-446d-8d36-f3b66895ec60">2011-04-21T04:00:00+00:00</Date_x0020_Published>
    <FOIA xmlns="e425d0ee-8049-446d-8d36-f3b66895ec60">false</FOIA>
    <Creator xmlns="e425d0ee-8049-446d-8d36-f3b66895ec60" xsi:nil="true"/>
    <a027d7584ca449c6b0efde7e8ec36a9e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e91c8f55-8b24-4850-af27-5a47660d2406</TermId>
        </TermInfo>
      </Terms>
    </a027d7584ca449c6b0efde7e8ec36a9e>
    <n17d62336a424fea9a5e227f70056a0c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Health Professionals</TermName>
          <TermId xmlns="http://schemas.microsoft.com/office/infopath/2007/PartnerControls">567d9f2d-c5ed-4610-879d-18f7b1433204</TermId>
        </TermInfo>
      </Terms>
    </n17d62336a424fea9a5e227f70056a0c>
    <eac4a34ba22a4cc7ae48cab8351f7636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MS PowerPoint</TermName>
          <TermId xmlns="http://schemas.microsoft.com/office/infopath/2007/PartnerControls">e62ec504-05a0-4a26-84e5-76d42de513ca</TermId>
        </TermInfo>
      </Terms>
    </eac4a34ba22a4cc7ae48cab8351f7636>
    <b92bde77b4d242efa1dc557b6c7a4f78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Education, Training</TermName>
          <TermId xmlns="http://schemas.microsoft.com/office/infopath/2007/PartnerControls">098d3463-0a9d-4c30-84a5-e7d9dede3bca</TermId>
        </TermInfo>
      </Terms>
    </b92bde77b4d242efa1dc557b6c7a4f78>
    <le1ccfbf6d314e9293a47fe757b16fa1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Industrial Hygiene</TermName>
          <TermId xmlns="http://schemas.microsoft.com/office/infopath/2007/PartnerControls">73fd6440-706a-46b3-b8a5-de128d597f78</TermId>
        </TermInfo>
      </Terms>
    </le1ccfbf6d314e9293a47fe757b16fa1>
    <d007778d471448f8af219ac7f2afa059 xmlns="e425d0ee-8049-446d-8d36-f3b66895ec60">
      <Terms xmlns="http://schemas.microsoft.com/office/infopath/2007/PartnerControls"/>
    </d007778d471448f8af219ac7f2afa059>
    <g263e59f98f44538844ef412e0d44c2b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PHC</TermName>
          <TermId xmlns="http://schemas.microsoft.com/office/infopath/2007/PartnerControls">cbb82d80-acc7-460a-bc7b-734de0f7a8a4</TermId>
        </TermInfo>
      </Terms>
    </g263e59f98f44538844ef412e0d44c2b>
    <f67ff37bdf094ce98ef406a62a333ef9 xmlns="e425d0ee-8049-446d-8d36-f3b66895ec60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Unlimited Distribution</TermName>
          <TermId xmlns="http://schemas.microsoft.com/office/infopath/2007/PartnerControls">cebff999-845c-41ca-ad95-d0bac261d81d</TermId>
        </TermInfo>
      </Terms>
    </f67ff37bdf094ce98ef406a62a333ef9>
    <TaxCatchAll xmlns="e425d0ee-8049-446d-8d36-f3b66895ec60">
      <Value>100</Value>
      <Value>58</Value>
      <Value>77</Value>
      <Value>59</Value>
      <Value>92</Value>
      <Value>21</Value>
      <Value>17</Value>
    </TaxCatchAll>
    <APHCTopic xmlns="e425d0ee-8049-446d-8d36-f3b66895ec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PHC Resource" ma:contentTypeID="0x010100AF718E17B45EA64183FB06646B487EBC00414479C20549684EBCAA90626BB0744C" ma:contentTypeVersion="22" ma:contentTypeDescription="" ma:contentTypeScope="" ma:versionID="ac9e15d493acd5f70bb6f2ef8080f6ed">
  <xsd:schema xmlns:xsd="http://www.w3.org/2001/XMLSchema" xmlns:xs="http://www.w3.org/2001/XMLSchema" xmlns:p="http://schemas.microsoft.com/office/2006/metadata/properties" xmlns:ns2="e425d0ee-8049-446d-8d36-f3b66895ec60" targetNamespace="http://schemas.microsoft.com/office/2006/metadata/properties" ma:root="true" ma:fieldsID="996dc703e3e04bd463e2407b926c893c" ns2:_="">
    <xsd:import namespace="e425d0ee-8049-446d-8d36-f3b66895ec60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Date_x0020_Published" minOccurs="0"/>
                <xsd:element ref="ns2:Creator" minOccurs="0"/>
                <xsd:element ref="ns2:FOIA" minOccurs="0"/>
                <xsd:element ref="ns2:eac4a34ba22a4cc7ae48cab8351f7636" minOccurs="0"/>
                <xsd:element ref="ns2:g263e59f98f44538844ef412e0d44c2b" minOccurs="0"/>
                <xsd:element ref="ns2:n17d62336a424fea9a5e227f70056a0c" minOccurs="0"/>
                <xsd:element ref="ns2:b92bde77b4d242efa1dc557b6c7a4f78" minOccurs="0"/>
                <xsd:element ref="ns2:a027d7584ca449c6b0efde7e8ec36a9e" minOccurs="0"/>
                <xsd:element ref="ns2:f67ff37bdf094ce98ef406a62a333ef9" minOccurs="0"/>
                <xsd:element ref="ns2:le1ccfbf6d314e9293a47fe757b16fa1" minOccurs="0"/>
                <xsd:element ref="ns2:d007778d471448f8af219ac7f2afa059" minOccurs="0"/>
                <xsd:element ref="ns2:APHCTopic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5d0ee-8049-446d-8d36-f3b66895ec60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42ad423c-24a5-4aeb-ae29-45cb8b02724e}" ma:internalName="TaxCatchAll" ma:showField="CatchAllData" ma:web="e425d0ee-8049-446d-8d36-f3b66895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42ad423c-24a5-4aeb-ae29-45cb8b02724e}" ma:internalName="TaxCatchAllLabel" ma:readOnly="true" ma:showField="CatchAllDataLabel" ma:web="e425d0ee-8049-446d-8d36-f3b66895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Published" ma:index="6" nillable="true" ma:displayName="Date Published" ma:description="Date that a printed resource document was published." ma:format="DateOnly" ma:internalName="Date_x0020_Published">
      <xsd:simpleType>
        <xsd:restriction base="dms:DateTime"/>
      </xsd:simpleType>
    </xsd:element>
    <xsd:element name="Creator" ma:index="7" nillable="true" ma:displayName="Creator" ma:description="Point of Contact for document maintenance and updates. Enter a program name and program office e-mail address if available." ma:internalName="Creator">
      <xsd:simpleType>
        <xsd:restriction base="dms:Text">
          <xsd:maxLength value="255"/>
        </xsd:restriction>
      </xsd:simpleType>
    </xsd:element>
    <xsd:element name="FOIA" ma:index="12" nillable="true" ma:displayName="FOIA" ma:default="0" ma:description="Indicates whether this document is being supplied as part of the Freedom of Information Act." ma:internalName="FOIA">
      <xsd:simpleType>
        <xsd:restriction base="dms:Boolean"/>
      </xsd:simpleType>
    </xsd:element>
    <xsd:element name="eac4a34ba22a4cc7ae48cab8351f7636" ma:index="15" nillable="true" ma:taxonomy="true" ma:internalName="eac4a34ba22a4cc7ae48cab8351f7636" ma:taxonomyFieldName="FileFormat" ma:displayName="File Format" ma:readOnly="false" ma:default="" ma:fieldId="{eac4a34b-a22a-4cc7-ae48-cab8351f7636}" ma:sspId="ef969d4e-f934-4b84-ba52-2aa0263e4f45" ma:termSetId="31a0dc97-93e8-4d92-86b2-9bc74634b4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263e59f98f44538844ef412e0d44c2b" ma:index="17" nillable="true" ma:taxonomy="true" ma:internalName="g263e59f98f44538844ef412e0d44c2b" ma:taxonomyFieldName="Publisher" ma:displayName="Publisher" ma:default="" ma:fieldId="{0263e59f-98f4-4538-844e-f412e0d44c2b}" ma:sspId="ef969d4e-f934-4b84-ba52-2aa0263e4f45" ma:termSetId="aab66af6-7faa-4477-bb0e-44dfef80c2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17d62336a424fea9a5e227f70056a0c" ma:index="19" nillable="true" ma:taxonomy="true" ma:internalName="n17d62336a424fea9a5e227f70056a0c" ma:taxonomyFieldName="Audience1" ma:displayName="Audience" ma:default="" ma:fieldId="{717d6233-6a42-4fea-9a5e-227f70056a0c}" ma:taxonomyMulti="true" ma:sspId="ef969d4e-f934-4b84-ba52-2aa0263e4f45" ma:termSetId="25c7e36a-c0b8-4a79-b57c-b976cff4d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2bde77b4d242efa1dc557b6c7a4f78" ma:index="21" nillable="true" ma:taxonomy="true" ma:internalName="b92bde77b4d242efa1dc557b6c7a4f78" ma:taxonomyFieldName="Purpose1" ma:displayName="Purpose" ma:default="" ma:fieldId="{b92bde77-b4d2-42ef-a1dc-557b6c7a4f78}" ma:sspId="ef969d4e-f934-4b84-ba52-2aa0263e4f45" ma:termSetId="83877e9e-03ed-4c6d-83c3-50722baf26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027d7584ca449c6b0efde7e8ec36a9e" ma:index="23" nillable="true" ma:taxonomy="true" ma:internalName="a027d7584ca449c6b0efde7e8ec36a9e" ma:taxonomyFieldName="Series" ma:displayName="Series" ma:default="" ma:fieldId="{a027d758-4ca4-49c6-b0ef-de7e8ec36a9e}" ma:sspId="ef969d4e-f934-4b84-ba52-2aa0263e4f45" ma:termSetId="032bd4d1-4c84-4a0b-af4d-534260fe08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67ff37bdf094ce98ef406a62a333ef9" ma:index="25" nillable="true" ma:taxonomy="true" ma:internalName="f67ff37bdf094ce98ef406a62a333ef9" ma:taxonomyFieldName="Distribution" ma:displayName="Distribution" ma:default="" ma:fieldId="{f67ff37b-df09-4ce9-8ef4-06a62a333ef9}" ma:sspId="ef969d4e-f934-4b84-ba52-2aa0263e4f45" ma:termSetId="0408cb9a-984c-415c-9d34-1a45dc3b1e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1ccfbf6d314e9293a47fe757b16fa1" ma:index="26" nillable="true" ma:taxonomy="true" ma:internalName="le1ccfbf6d314e9293a47fe757b16fa1" ma:taxonomyFieldName="APHC_x0020_Subject" ma:displayName="APHC Subject" ma:readOnly="false" ma:default="" ma:fieldId="{5e1ccfbf-6d31-4e92-93a4-7fe757b16fa1}" ma:taxonomyMulti="true" ma:sspId="ef969d4e-f934-4b84-ba52-2aa0263e4f45" ma:termSetId="4a59e886-c487-497c-8bef-4fdf4568f97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07778d471448f8af219ac7f2afa059" ma:index="27" nillable="true" ma:taxonomy="true" ma:internalName="d007778d471448f8af219ac7f2afa059" ma:taxonomyFieldName="FOIACategory" ma:displayName="FOIA Category" ma:readOnly="false" ma:default="" ma:fieldId="{d007778d-4714-48f8-af21-9ac7f2afa059}" ma:sspId="ef969d4e-f934-4b84-ba52-2aa0263e4f45" ma:termSetId="abaa2225-d339-4f40-b00a-539bdecd4f8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PHCTopic" ma:index="29" nillable="true" ma:displayName="APHC Topic" ma:format="Dropdown" ma:internalName="APHCTopic">
      <xsd:simpleType>
        <xsd:restriction base="dms:Choice">
          <xsd:enumeration value="Accountability and Readiness"/>
          <xsd:enumeration value="Clinical"/>
          <xsd:enumeration value="Emergency Response"/>
          <xsd:enumeration value="Expanding Operations"/>
          <xsd:enumeration value="Infection Control"/>
          <xsd:enumeration value="Logistics"/>
          <xsd:enumeration value="Modeling and Surveillance"/>
          <xsd:enumeration value="Occupational and Environmental Health"/>
          <xsd:enumeration value="Process Improvement"/>
          <xsd:enumeration value="Remote Work"/>
          <xsd:enumeration value="Research"/>
          <xsd:enumeration value="Screening and Detection"/>
          <xsd:enumeration value="Self-Care"/>
        </xsd:restriction>
      </xsd:simpleType>
    </xsd:element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93347B-CB68-4079-BD4B-B8ECE3AF6299}"/>
</file>

<file path=customXml/itemProps2.xml><?xml version="1.0" encoding="utf-8"?>
<ds:datastoreItem xmlns:ds="http://schemas.openxmlformats.org/officeDocument/2006/customXml" ds:itemID="{1C8EE8CA-8345-4B22-83C0-8F493D0FB921}"/>
</file>

<file path=customXml/itemProps3.xml><?xml version="1.0" encoding="utf-8"?>
<ds:datastoreItem xmlns:ds="http://schemas.openxmlformats.org/officeDocument/2006/customXml" ds:itemID="{0FFE70AC-7B59-44F5-92C4-9DE6903A46B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Pages>35</Pages>
  <Words>1383</Words>
  <Application>Microsoft Office PowerPoint</Application>
  <PresentationFormat>On-screen Show (4:3)</PresentationFormat>
  <Paragraphs>239</Paragraphs>
  <Slides>41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ClipArt</vt:lpstr>
      <vt:lpstr>Slide 1</vt:lpstr>
      <vt:lpstr>Chronology of Lead Rulemaking  </vt:lpstr>
      <vt:lpstr>Final Rule Provisions</vt:lpstr>
      <vt:lpstr>Jobs where you may be exposed to Lead</vt:lpstr>
      <vt:lpstr>Permissible Exposure Limit Paragraph (c)</vt:lpstr>
      <vt:lpstr>Action Level  (AL)     </vt:lpstr>
      <vt:lpstr>Exposure Monitoring Paragraph (d)</vt:lpstr>
      <vt:lpstr>Exposure Monitoring</vt:lpstr>
      <vt:lpstr>Exposure Monitoring</vt:lpstr>
      <vt:lpstr>Exposure Monitoring</vt:lpstr>
      <vt:lpstr>Exposure Monitoring</vt:lpstr>
      <vt:lpstr>Methods of Compliance Paragraph (e)</vt:lpstr>
      <vt:lpstr>Respiratory Protection Paragraph (f)</vt:lpstr>
      <vt:lpstr>Respiratory Protection</vt:lpstr>
      <vt:lpstr>Protective Work Clothing &amp; Equipment Paragraph (g)</vt:lpstr>
      <vt:lpstr>Protective Work Clothing &amp; Equipment</vt:lpstr>
      <vt:lpstr>Protective Work Clothing &amp; Equipment</vt:lpstr>
      <vt:lpstr>Housekeeping Paragraph (h)</vt:lpstr>
      <vt:lpstr>Hygiene Facilities &amp; Practices   Paragraph (i)</vt:lpstr>
      <vt:lpstr>Hygiene Facilities &amp; Practices</vt:lpstr>
      <vt:lpstr>Medical Surveillance Paragraph (j)</vt:lpstr>
      <vt:lpstr>Slide 22</vt:lpstr>
      <vt:lpstr>Medical Examinations</vt:lpstr>
      <vt:lpstr>Medical Exam Contents</vt:lpstr>
      <vt:lpstr>Medical Removal Protection     Paragraph (k)</vt:lpstr>
      <vt:lpstr>Lead Training Paragraph (l)</vt:lpstr>
      <vt:lpstr>Lead Training Contents   Paragraph (l)</vt:lpstr>
      <vt:lpstr>Signs and Labels Paragraph (m)</vt:lpstr>
      <vt:lpstr>Recordkeeping Paragraph (n)</vt:lpstr>
      <vt:lpstr>Observation of Monitoring Paragraph (o)</vt:lpstr>
      <vt:lpstr>Effective Dates Paragraph (p)</vt:lpstr>
      <vt:lpstr>Appendices Paragraph (q)</vt:lpstr>
      <vt:lpstr>Lead Health Hazards Appendix A</vt:lpstr>
      <vt:lpstr>Lead Health Hazards Appendix A</vt:lpstr>
      <vt:lpstr>Lead Health Hazards Appendix A</vt:lpstr>
      <vt:lpstr>Lead Health Hazards</vt:lpstr>
      <vt:lpstr>Lead Health Hazards</vt:lpstr>
      <vt:lpstr>Lead Health Hazards</vt:lpstr>
      <vt:lpstr>Lead Sources</vt:lpstr>
      <vt:lpstr>Non-Occupational Exposure</vt:lpstr>
      <vt:lpstr>Other Uses/Industries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Exposure to Lead</dc:title>
  <dc:subject>Lead Training</dc:subject>
  <dc:creator>HHIM</dc:creator>
  <cp:keywords/>
  <dc:description/>
  <cp:lastModifiedBy>Eileen.Resta</cp:lastModifiedBy>
  <cp:revision>56</cp:revision>
  <cp:lastPrinted>1998-08-13T20:37:58Z</cp:lastPrinted>
  <dcterms:created xsi:type="dcterms:W3CDTF">1997-04-18T17:04:02Z</dcterms:created>
  <dcterms:modified xsi:type="dcterms:W3CDTF">2011-04-21T20:22:08Z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0x010100AF718E17B45EA64183FB06646B487EBC00414479C20549684EBCAA90626BB0744C</vt:lpwstr>
  </property>
  <property fmtid="{D5CDD505-2E9C-101B-9397-08002B2CF9AE}" pid="3" name="Audience1">
    <vt:lpwstr>17;#Health Professionals|567d9f2d-c5ed-4610-879d-18f7b1433204</vt:lpwstr>
  </property>
  <property fmtid="{D5CDD505-2E9C-101B-9397-08002B2CF9AE}" pid="4" name="Purpose1">
    <vt:lpwstr>58;#Education, Training|098d3463-0a9d-4c30-84a5-e7d9dede3bca</vt:lpwstr>
  </property>
  <property fmtid="{D5CDD505-2E9C-101B-9397-08002B2CF9AE}" pid="5" name="Order">
    <vt:r8>88800</vt:r8>
  </property>
  <property fmtid="{D5CDD505-2E9C-101B-9397-08002B2CF9AE}" pid="6" name="Distribution">
    <vt:lpwstr>59;#Unlimited Distribution|cebff999-845c-41ca-ad95-d0bac261d81d</vt:lpwstr>
  </property>
  <property fmtid="{D5CDD505-2E9C-101B-9397-08002B2CF9AE}" pid="7" name="Series">
    <vt:lpwstr>92;#Not Applicable|e91c8f55-8b24-4850-af27-5a47660d2406</vt:lpwstr>
  </property>
  <property fmtid="{D5CDD505-2E9C-101B-9397-08002B2CF9AE}" pid="8" name="APHC Subject">
    <vt:lpwstr>77;#Industrial Hygiene|73fd6440-706a-46b3-b8a5-de128d597f78</vt:lpwstr>
  </property>
  <property fmtid="{D5CDD505-2E9C-101B-9397-08002B2CF9AE}" pid="9" name="Publisher">
    <vt:lpwstr>21;#PHC|cbb82d80-acc7-460a-bc7b-734de0f7a8a4</vt:lpwstr>
  </property>
  <property fmtid="{D5CDD505-2E9C-101B-9397-08002B2CF9AE}" pid="10" name="FileFormat">
    <vt:lpwstr>100;#MS PowerPoint|e62ec504-05a0-4a26-84e5-76d42de513ca</vt:lpwstr>
  </property>
  <property fmtid="{D5CDD505-2E9C-101B-9397-08002B2CF9AE}" pid="11" name="FOIACategory">
    <vt:lpwstr/>
  </property>
</Properties>
</file>